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5" r:id="rId2"/>
  </p:sldMasterIdLst>
  <p:notesMasterIdLst>
    <p:notesMasterId r:id="rId50"/>
  </p:notesMasterIdLst>
  <p:handoutMasterIdLst>
    <p:handoutMasterId r:id="rId51"/>
  </p:handoutMasterIdLst>
  <p:sldIdLst>
    <p:sldId id="4776" r:id="rId3"/>
    <p:sldId id="4800" r:id="rId4"/>
    <p:sldId id="4804" r:id="rId5"/>
    <p:sldId id="4805" r:id="rId6"/>
    <p:sldId id="5011" r:id="rId7"/>
    <p:sldId id="4752" r:id="rId8"/>
    <p:sldId id="5012" r:id="rId9"/>
    <p:sldId id="5195" r:id="rId10"/>
    <p:sldId id="5196" r:id="rId11"/>
    <p:sldId id="5198" r:id="rId12"/>
    <p:sldId id="5199" r:id="rId13"/>
    <p:sldId id="5221" r:id="rId14"/>
    <p:sldId id="5158" r:id="rId15"/>
    <p:sldId id="5159" r:id="rId16"/>
    <p:sldId id="5200" r:id="rId17"/>
    <p:sldId id="5201" r:id="rId18"/>
    <p:sldId id="5222" r:id="rId19"/>
    <p:sldId id="5223" r:id="rId20"/>
    <p:sldId id="5224" r:id="rId21"/>
    <p:sldId id="5225" r:id="rId22"/>
    <p:sldId id="5226" r:id="rId23"/>
    <p:sldId id="5227" r:id="rId24"/>
    <p:sldId id="5228" r:id="rId25"/>
    <p:sldId id="5229" r:id="rId26"/>
    <p:sldId id="5230" r:id="rId27"/>
    <p:sldId id="5231" r:id="rId28"/>
    <p:sldId id="5232" r:id="rId29"/>
    <p:sldId id="4802" r:id="rId30"/>
    <p:sldId id="5168" r:id="rId31"/>
    <p:sldId id="5233" r:id="rId32"/>
    <p:sldId id="5234" r:id="rId33"/>
    <p:sldId id="5235" r:id="rId34"/>
    <p:sldId id="5208" r:id="rId35"/>
    <p:sldId id="5209" r:id="rId36"/>
    <p:sldId id="5177" r:id="rId37"/>
    <p:sldId id="5216" r:id="rId38"/>
    <p:sldId id="5241" r:id="rId39"/>
    <p:sldId id="5236" r:id="rId40"/>
    <p:sldId id="5237" r:id="rId41"/>
    <p:sldId id="5238" r:id="rId42"/>
    <p:sldId id="5239" r:id="rId43"/>
    <p:sldId id="5240" r:id="rId44"/>
    <p:sldId id="5180" r:id="rId45"/>
    <p:sldId id="5131" r:id="rId46"/>
    <p:sldId id="5184" r:id="rId47"/>
    <p:sldId id="5183" r:id="rId48"/>
    <p:sldId id="4777" r:id="rId49"/>
  </p:sldIdLst>
  <p:sldSz cx="9145588" cy="5145088"/>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5295" indent="-1295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2495" indent="-26162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69695" indent="-39433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6895" indent="-52641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162560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195072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227584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2601595"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4183">
          <p15:clr>
            <a:srgbClr val="A4A3A4"/>
          </p15:clr>
        </p15:guide>
        <p15:guide id="2" orient="horz" pos="2964">
          <p15:clr>
            <a:srgbClr val="A4A3A4"/>
          </p15:clr>
        </p15:guide>
        <p15:guide id="3" pos="4086">
          <p15:clr>
            <a:srgbClr val="A4A3A4"/>
          </p15:clr>
        </p15:guide>
        <p15:guide id="4" pos="531">
          <p15:clr>
            <a:srgbClr val="A4A3A4"/>
          </p15:clr>
        </p15:guide>
        <p15:guide id="5" pos="7497">
          <p15:clr>
            <a:srgbClr val="A4A3A4"/>
          </p15:clr>
        </p15:guide>
        <p15:guide id="6" pos="6908">
          <p15:clr>
            <a:srgbClr val="A4A3A4"/>
          </p15:clr>
        </p15:guide>
        <p15:guide id="7" pos="2897">
          <p15:clr>
            <a:srgbClr val="A4A3A4"/>
          </p15:clr>
        </p15:guide>
        <p15:guide id="8" pos="299">
          <p15:clr>
            <a:srgbClr val="A4A3A4"/>
          </p15:clr>
        </p15:guide>
        <p15:guide id="9" pos="5331">
          <p15:clr>
            <a:srgbClr val="A4A3A4"/>
          </p15:clr>
        </p15:guide>
        <p15:guide id="10" pos="4942">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B6B9"/>
    <a:srgbClr val="205381"/>
    <a:srgbClr val="FFC56C"/>
    <a:srgbClr val="A5A5A5"/>
    <a:srgbClr val="FFFFFF"/>
    <a:srgbClr val="29ABE2"/>
    <a:srgbClr val="262626"/>
    <a:srgbClr val="F66E4F"/>
    <a:srgbClr val="73DB29"/>
    <a:srgbClr val="FED4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48" autoAdjust="0"/>
    <p:restoredTop sz="94322" autoAdjust="0"/>
  </p:normalViewPr>
  <p:slideViewPr>
    <p:cSldViewPr>
      <p:cViewPr varScale="1">
        <p:scale>
          <a:sx n="142" d="100"/>
          <a:sy n="142" d="100"/>
        </p:scale>
        <p:origin x="468" y="-108"/>
      </p:cViewPr>
      <p:guideLst>
        <p:guide orient="horz" pos="4183"/>
        <p:guide orient="horz" pos="2964"/>
        <p:guide pos="4086"/>
        <p:guide pos="531"/>
        <p:guide pos="7497"/>
        <p:guide pos="6908"/>
        <p:guide pos="2897"/>
        <p:guide pos="299"/>
        <p:guide pos="5331"/>
        <p:guide pos="4942"/>
      </p:guideLst>
    </p:cSldViewPr>
  </p:slideViewPr>
  <p:outlineViewPr>
    <p:cViewPr>
      <p:scale>
        <a:sx n="100" d="100"/>
        <a:sy n="100" d="100"/>
      </p:scale>
      <p:origin x="0" y="-10374"/>
    </p:cViewPr>
  </p:outlineViewPr>
  <p:notesTextViewPr>
    <p:cViewPr>
      <p:scale>
        <a:sx n="1" d="1"/>
        <a:sy n="1" d="1"/>
      </p:scale>
      <p:origin x="0" y="0"/>
    </p:cViewPr>
  </p:notesTextViewPr>
  <p:sorterViewPr>
    <p:cViewPr>
      <p:scale>
        <a:sx n="50" d="100"/>
        <a:sy n="50"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handoutMaster" Target="handoutMasters/handout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diagrams/colors1.xml><?xml version="1.0" encoding="utf-8"?>
<dgm:colorsDef xmlns:dgm="http://schemas.openxmlformats.org/drawingml/2006/diagram" xmlns:a="http://schemas.openxmlformats.org/drawingml/2006/main" uniqueId="urn:microsoft.com/office/officeart/2005/8/colors/accent0_1#1">
  <dgm:title val=""/>
  <dgm:desc val=""/>
  <dgm:catLst>
    <dgm:cat type="mainScheme" pri="10100"/>
  </dgm:catLst>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A4E4479A-6C15-4560-B0C4-886A8101E14E}" type="doc">
      <dgm:prSet loTypeId="urn:microsoft.com/office/officeart/2009/3/layout/HorizontalOrganizationChart" loCatId="hierarchy" qsTypeId="urn:microsoft.com/office/officeart/2005/8/quickstyle/simple1#1" qsCatId="simple" csTypeId="urn:microsoft.com/office/officeart/2005/8/colors/accent0_1#1" csCatId="mainScheme" phldr="1"/>
      <dgm:spPr/>
      <dgm:t>
        <a:bodyPr/>
        <a:lstStyle/>
        <a:p>
          <a:endParaRPr lang="zh-CN" altLang="en-US"/>
        </a:p>
      </dgm:t>
    </dgm:pt>
    <dgm:pt modelId="{6A9192EC-E429-4423-9D1C-28C6CC1BA9EB}">
      <dgm:prSet phldrT="[文本]" custT="1"/>
      <dgm:spPr/>
      <dgm:t>
        <a:bodyPr/>
        <a:lstStyle/>
        <a:p>
          <a:pPr algn="ctr"/>
          <a:r>
            <a:rPr lang="zh-CN" altLang="en-US" sz="1200"/>
            <a:t>图形绘制</a:t>
          </a:r>
        </a:p>
      </dgm:t>
    </dgm:pt>
    <dgm:pt modelId="{ED45E08C-8DD1-4111-826A-B4183C64830B}" type="parTrans" cxnId="{CE20E605-9C3B-4B9E-9A1B-2D40DD6BB514}">
      <dgm:prSet/>
      <dgm:spPr/>
      <dgm:t>
        <a:bodyPr/>
        <a:lstStyle/>
        <a:p>
          <a:pPr algn="ctr"/>
          <a:endParaRPr lang="zh-CN" altLang="en-US" sz="1200"/>
        </a:p>
      </dgm:t>
    </dgm:pt>
    <dgm:pt modelId="{7D01E6E0-E15F-4609-934A-AAE84260275E}" type="sibTrans" cxnId="{CE20E605-9C3B-4B9E-9A1B-2D40DD6BB514}">
      <dgm:prSet/>
      <dgm:spPr/>
      <dgm:t>
        <a:bodyPr/>
        <a:lstStyle/>
        <a:p>
          <a:pPr algn="ctr"/>
          <a:endParaRPr lang="zh-CN" altLang="en-US" sz="1200"/>
        </a:p>
      </dgm:t>
    </dgm:pt>
    <dgm:pt modelId="{12B666B9-9CDB-4430-99C1-A463774DF460}">
      <dgm:prSet phldrT="[文本]" custT="1"/>
      <dgm:spPr/>
      <dgm:t>
        <a:bodyPr/>
        <a:lstStyle/>
        <a:p>
          <a:pPr algn="ctr"/>
          <a:r>
            <a:rPr lang="zh-CN" altLang="en-US" sz="1200"/>
            <a:t>基本概念</a:t>
          </a:r>
        </a:p>
      </dgm:t>
    </dgm:pt>
    <dgm:pt modelId="{E2349BDA-F344-46DB-9350-01D97ADBBC8D}" type="parTrans" cxnId="{9215EE9A-E979-4EE5-A21C-3C46FD1C95E8}">
      <dgm:prSet/>
      <dgm:spPr/>
      <dgm:t>
        <a:bodyPr/>
        <a:lstStyle/>
        <a:p>
          <a:pPr algn="ctr"/>
          <a:endParaRPr lang="zh-CN" altLang="en-US" sz="1200"/>
        </a:p>
      </dgm:t>
    </dgm:pt>
    <dgm:pt modelId="{57106E42-A9F3-4D1F-AC13-081866E670E7}" type="sibTrans" cxnId="{9215EE9A-E979-4EE5-A21C-3C46FD1C95E8}">
      <dgm:prSet/>
      <dgm:spPr/>
      <dgm:t>
        <a:bodyPr/>
        <a:lstStyle/>
        <a:p>
          <a:pPr algn="ctr"/>
          <a:endParaRPr lang="zh-CN" altLang="en-US" sz="1200"/>
        </a:p>
      </dgm:t>
    </dgm:pt>
    <dgm:pt modelId="{A2FDB99E-BA62-456B-848F-F530485CB8EB}">
      <dgm:prSet phldrT="[文本]" custT="1"/>
      <dgm:spPr/>
      <dgm:t>
        <a:bodyPr/>
        <a:lstStyle/>
        <a:p>
          <a:pPr algn="ctr"/>
          <a:r>
            <a:rPr lang="zh-CN" altLang="en-US" sz="1200"/>
            <a:t>绘图区</a:t>
          </a:r>
        </a:p>
      </dgm:t>
    </dgm:pt>
    <dgm:pt modelId="{35C6398E-1FE7-4110-B144-E3EA0DCED22A}" type="parTrans" cxnId="{242FB339-A9EB-4B27-A184-248EF4EF3925}">
      <dgm:prSet/>
      <dgm:spPr/>
      <dgm:t>
        <a:bodyPr/>
        <a:lstStyle/>
        <a:p>
          <a:pPr algn="ctr"/>
          <a:endParaRPr lang="zh-CN" altLang="en-US" sz="1200"/>
        </a:p>
      </dgm:t>
    </dgm:pt>
    <dgm:pt modelId="{309C32AB-6216-467F-893C-5901F968E12A}" type="sibTrans" cxnId="{242FB339-A9EB-4B27-A184-248EF4EF3925}">
      <dgm:prSet/>
      <dgm:spPr/>
      <dgm:t>
        <a:bodyPr/>
        <a:lstStyle/>
        <a:p>
          <a:pPr algn="ctr"/>
          <a:endParaRPr lang="zh-CN" altLang="en-US" sz="1200"/>
        </a:p>
      </dgm:t>
    </dgm:pt>
    <dgm:pt modelId="{46953C41-05D4-419D-822A-5F1E2861BE57}">
      <dgm:prSet phldrT="[文本]" custT="1"/>
      <dgm:spPr/>
      <dgm:t>
        <a:bodyPr/>
        <a:lstStyle/>
        <a:p>
          <a:pPr algn="ctr"/>
          <a:r>
            <a:rPr lang="zh-CN" altLang="en-US" sz="1200"/>
            <a:t>坐标轴</a:t>
          </a:r>
        </a:p>
      </dgm:t>
    </dgm:pt>
    <dgm:pt modelId="{809F5E13-15F3-4F5A-BF12-A48C6C1BBA00}" type="parTrans" cxnId="{FBE141AD-0533-4767-A910-B738CBE8C4ED}">
      <dgm:prSet/>
      <dgm:spPr/>
      <dgm:t>
        <a:bodyPr/>
        <a:lstStyle/>
        <a:p>
          <a:pPr algn="ctr"/>
          <a:endParaRPr lang="zh-CN" altLang="en-US" sz="1200"/>
        </a:p>
      </dgm:t>
    </dgm:pt>
    <dgm:pt modelId="{5AEE8412-0E7B-48D8-9BE9-D1407B8A2A46}" type="sibTrans" cxnId="{FBE141AD-0533-4767-A910-B738CBE8C4ED}">
      <dgm:prSet/>
      <dgm:spPr/>
      <dgm:t>
        <a:bodyPr/>
        <a:lstStyle/>
        <a:p>
          <a:pPr algn="ctr"/>
          <a:endParaRPr lang="zh-CN" altLang="en-US" sz="1200"/>
        </a:p>
      </dgm:t>
    </dgm:pt>
    <dgm:pt modelId="{6FFF043A-0B0B-4F1E-973D-9F4242C96B63}">
      <dgm:prSet phldrT="[文本]" custT="1"/>
      <dgm:spPr/>
      <dgm:t>
        <a:bodyPr/>
        <a:lstStyle/>
        <a:p>
          <a:pPr algn="ctr"/>
          <a:r>
            <a:rPr lang="en-US" altLang="zh-CN" sz="1200"/>
            <a:t>Matplotlib</a:t>
          </a:r>
          <a:endParaRPr lang="zh-CN" altLang="en-US" sz="1200"/>
        </a:p>
      </dgm:t>
    </dgm:pt>
    <dgm:pt modelId="{7E2102C8-706C-42C8-B6DC-00E11C7D1D18}" type="parTrans" cxnId="{A42C9DE9-33C8-427C-B5D5-4F7B67E45891}">
      <dgm:prSet/>
      <dgm:spPr/>
      <dgm:t>
        <a:bodyPr/>
        <a:lstStyle/>
        <a:p>
          <a:pPr algn="ctr"/>
          <a:endParaRPr lang="zh-CN" altLang="en-US" sz="1200"/>
        </a:p>
      </dgm:t>
    </dgm:pt>
    <dgm:pt modelId="{E33FCEF8-7550-4A2B-A5D8-B5319C8E3D38}" type="sibTrans" cxnId="{A42C9DE9-33C8-427C-B5D5-4F7B67E45891}">
      <dgm:prSet/>
      <dgm:spPr/>
      <dgm:t>
        <a:bodyPr/>
        <a:lstStyle/>
        <a:p>
          <a:pPr algn="ctr"/>
          <a:endParaRPr lang="zh-CN" altLang="en-US" sz="1200"/>
        </a:p>
      </dgm:t>
    </dgm:pt>
    <dgm:pt modelId="{A1F59125-E11C-4272-B8A6-6E3ECD15413A}">
      <dgm:prSet phldrT="[文本]" custT="1"/>
      <dgm:spPr/>
      <dgm:t>
        <a:bodyPr/>
        <a:lstStyle/>
        <a:p>
          <a:pPr algn="ctr"/>
          <a:r>
            <a:rPr lang="zh-CN" altLang="en-US" sz="1200"/>
            <a:t>散点图</a:t>
          </a:r>
        </a:p>
      </dgm:t>
    </dgm:pt>
    <dgm:pt modelId="{621051A5-2923-45C3-ABE8-6EC63A974812}" type="parTrans" cxnId="{97873CD4-ACAB-4DC2-B938-F33525319788}">
      <dgm:prSet/>
      <dgm:spPr/>
      <dgm:t>
        <a:bodyPr/>
        <a:lstStyle/>
        <a:p>
          <a:pPr algn="ctr"/>
          <a:endParaRPr lang="zh-CN" altLang="en-US" sz="1200"/>
        </a:p>
      </dgm:t>
    </dgm:pt>
    <dgm:pt modelId="{D3EB5660-50E1-43A4-84CF-80FD1139F028}" type="sibTrans" cxnId="{97873CD4-ACAB-4DC2-B938-F33525319788}">
      <dgm:prSet/>
      <dgm:spPr/>
      <dgm:t>
        <a:bodyPr/>
        <a:lstStyle/>
        <a:p>
          <a:pPr algn="ctr"/>
          <a:endParaRPr lang="zh-CN" altLang="en-US" sz="1200"/>
        </a:p>
      </dgm:t>
    </dgm:pt>
    <dgm:pt modelId="{DCAA47E1-0482-4A53-907A-2041A7E54CBF}">
      <dgm:prSet custT="1"/>
      <dgm:spPr/>
      <dgm:t>
        <a:bodyPr/>
        <a:lstStyle/>
        <a:p>
          <a:pPr algn="ctr"/>
          <a:r>
            <a:rPr lang="en-US" altLang="zh-CN" sz="1200"/>
            <a:t>Seaborn</a:t>
          </a:r>
          <a:endParaRPr lang="zh-CN" altLang="en-US" sz="1200"/>
        </a:p>
      </dgm:t>
    </dgm:pt>
    <dgm:pt modelId="{0BD8C379-3429-4CBB-9C40-940E9D6297C2}" type="parTrans" cxnId="{EF67A1D6-729D-4E44-A6D7-E52F0D040495}">
      <dgm:prSet/>
      <dgm:spPr/>
      <dgm:t>
        <a:bodyPr/>
        <a:lstStyle/>
        <a:p>
          <a:pPr algn="ctr"/>
          <a:endParaRPr lang="zh-CN" altLang="en-US" sz="1200"/>
        </a:p>
      </dgm:t>
    </dgm:pt>
    <dgm:pt modelId="{5E0C53C1-437E-4ED3-B490-5AC00AE54982}" type="sibTrans" cxnId="{EF67A1D6-729D-4E44-A6D7-E52F0D040495}">
      <dgm:prSet/>
      <dgm:spPr/>
      <dgm:t>
        <a:bodyPr/>
        <a:lstStyle/>
        <a:p>
          <a:pPr algn="ctr"/>
          <a:endParaRPr lang="zh-CN" altLang="en-US" sz="1200"/>
        </a:p>
      </dgm:t>
    </dgm:pt>
    <dgm:pt modelId="{68FCE887-37DE-4CE0-BFB4-7DAD1D2EC57F}">
      <dgm:prSet custT="1"/>
      <dgm:spPr/>
      <dgm:t>
        <a:bodyPr/>
        <a:lstStyle/>
        <a:p>
          <a:pPr algn="ctr"/>
          <a:r>
            <a:rPr lang="zh-CN" altLang="en-US" sz="1200"/>
            <a:t>数据点</a:t>
          </a:r>
        </a:p>
      </dgm:t>
    </dgm:pt>
    <dgm:pt modelId="{AB48B909-EEEE-4265-8D44-FECF42466A78}" type="parTrans" cxnId="{657828CB-BE47-48E9-BD31-CFD7E70F1454}">
      <dgm:prSet/>
      <dgm:spPr/>
      <dgm:t>
        <a:bodyPr/>
        <a:lstStyle/>
        <a:p>
          <a:pPr algn="ctr"/>
          <a:endParaRPr lang="zh-CN" altLang="en-US" sz="1200"/>
        </a:p>
      </dgm:t>
    </dgm:pt>
    <dgm:pt modelId="{9F58DD49-33C2-44E3-A887-13E34926B96C}" type="sibTrans" cxnId="{657828CB-BE47-48E9-BD31-CFD7E70F1454}">
      <dgm:prSet/>
      <dgm:spPr/>
      <dgm:t>
        <a:bodyPr/>
        <a:lstStyle/>
        <a:p>
          <a:pPr algn="ctr"/>
          <a:endParaRPr lang="zh-CN" altLang="en-US" sz="1200"/>
        </a:p>
      </dgm:t>
    </dgm:pt>
    <dgm:pt modelId="{9A8A1C54-7D2A-43D6-877B-C38767FF1685}">
      <dgm:prSet custT="1"/>
      <dgm:spPr/>
      <dgm:t>
        <a:bodyPr/>
        <a:lstStyle/>
        <a:p>
          <a:pPr algn="ctr"/>
          <a:r>
            <a:rPr lang="zh-CN" altLang="en-US" sz="1200"/>
            <a:t>条形图</a:t>
          </a:r>
        </a:p>
      </dgm:t>
    </dgm:pt>
    <dgm:pt modelId="{99277590-9EF4-4107-9794-86172DB2479C}" type="parTrans" cxnId="{464EF957-07D6-4996-9F18-6B3FC658EC9D}">
      <dgm:prSet/>
      <dgm:spPr/>
      <dgm:t>
        <a:bodyPr/>
        <a:lstStyle/>
        <a:p>
          <a:pPr algn="ctr"/>
          <a:endParaRPr lang="zh-CN" altLang="en-US" sz="1200"/>
        </a:p>
      </dgm:t>
    </dgm:pt>
    <dgm:pt modelId="{944273AA-ECAE-41D2-9209-F0DB1D70DC79}" type="sibTrans" cxnId="{464EF957-07D6-4996-9F18-6B3FC658EC9D}">
      <dgm:prSet/>
      <dgm:spPr/>
      <dgm:t>
        <a:bodyPr/>
        <a:lstStyle/>
        <a:p>
          <a:pPr algn="ctr"/>
          <a:endParaRPr lang="zh-CN" altLang="en-US" sz="1200"/>
        </a:p>
      </dgm:t>
    </dgm:pt>
    <dgm:pt modelId="{629DEA00-0D29-4E8F-B60A-A8F91F792945}">
      <dgm:prSet custT="1"/>
      <dgm:spPr/>
      <dgm:t>
        <a:bodyPr/>
        <a:lstStyle/>
        <a:p>
          <a:pPr algn="ctr"/>
          <a:r>
            <a:rPr lang="zh-CN" altLang="en-US" sz="1200"/>
            <a:t>饼图</a:t>
          </a:r>
        </a:p>
      </dgm:t>
    </dgm:pt>
    <dgm:pt modelId="{8A7D7A91-7498-494B-B717-6575BC7ABABF}" type="parTrans" cxnId="{5142AC43-CF14-4336-9E48-6597EE734803}">
      <dgm:prSet/>
      <dgm:spPr/>
      <dgm:t>
        <a:bodyPr/>
        <a:lstStyle/>
        <a:p>
          <a:pPr algn="ctr"/>
          <a:endParaRPr lang="zh-CN" altLang="en-US" sz="1200"/>
        </a:p>
      </dgm:t>
    </dgm:pt>
    <dgm:pt modelId="{D52A8953-31D0-4E04-9A94-F5DEAD78177B}" type="sibTrans" cxnId="{5142AC43-CF14-4336-9E48-6597EE734803}">
      <dgm:prSet/>
      <dgm:spPr/>
      <dgm:t>
        <a:bodyPr/>
        <a:lstStyle/>
        <a:p>
          <a:pPr algn="ctr"/>
          <a:endParaRPr lang="zh-CN" altLang="en-US" sz="1200"/>
        </a:p>
      </dgm:t>
    </dgm:pt>
    <dgm:pt modelId="{13CD473E-4579-4C7C-B845-244324E48A1C}">
      <dgm:prSet custT="1"/>
      <dgm:spPr/>
      <dgm:t>
        <a:bodyPr/>
        <a:lstStyle/>
        <a:p>
          <a:pPr algn="ctr"/>
          <a:r>
            <a:rPr lang="en-US" altLang="zh-CN" sz="1200"/>
            <a:t>3D</a:t>
          </a:r>
          <a:r>
            <a:rPr lang="zh-CN" altLang="en-US" sz="1200"/>
            <a:t>图</a:t>
          </a:r>
        </a:p>
      </dgm:t>
    </dgm:pt>
    <dgm:pt modelId="{35854145-6B14-4A3E-A5AC-BF6310460B5B}" type="parTrans" cxnId="{CBBE5D57-ED0D-4D0C-B618-A531D9F4CD5A}">
      <dgm:prSet/>
      <dgm:spPr/>
      <dgm:t>
        <a:bodyPr/>
        <a:lstStyle/>
        <a:p>
          <a:pPr algn="ctr"/>
          <a:endParaRPr lang="zh-CN" altLang="en-US" sz="1200"/>
        </a:p>
      </dgm:t>
    </dgm:pt>
    <dgm:pt modelId="{B0CDBCC7-39C0-4F7D-B93E-B6D6B0A375F6}" type="sibTrans" cxnId="{CBBE5D57-ED0D-4D0C-B618-A531D9F4CD5A}">
      <dgm:prSet/>
      <dgm:spPr/>
      <dgm:t>
        <a:bodyPr/>
        <a:lstStyle/>
        <a:p>
          <a:pPr algn="ctr"/>
          <a:endParaRPr lang="zh-CN" altLang="en-US" sz="1200"/>
        </a:p>
      </dgm:t>
    </dgm:pt>
    <dgm:pt modelId="{7BBD1811-5F1D-47BB-A58B-61AC97FBA544}">
      <dgm:prSet custT="1"/>
      <dgm:spPr/>
      <dgm:t>
        <a:bodyPr/>
        <a:lstStyle/>
        <a:p>
          <a:pPr algn="ctr"/>
          <a:r>
            <a:rPr lang="zh-CN" altLang="en-US" sz="1200"/>
            <a:t>来源与特点</a:t>
          </a:r>
        </a:p>
      </dgm:t>
    </dgm:pt>
    <dgm:pt modelId="{92BCC02C-4931-4C8D-8DB2-A83008D54405}" type="parTrans" cxnId="{82FDAAA9-B2A6-4F5F-8857-56DB368518C4}">
      <dgm:prSet/>
      <dgm:spPr/>
      <dgm:t>
        <a:bodyPr/>
        <a:lstStyle/>
        <a:p>
          <a:pPr algn="ctr"/>
          <a:endParaRPr lang="zh-CN" altLang="en-US" sz="1200"/>
        </a:p>
      </dgm:t>
    </dgm:pt>
    <dgm:pt modelId="{5A201524-F7C2-4575-B21A-61541F5984D8}" type="sibTrans" cxnId="{82FDAAA9-B2A6-4F5F-8857-56DB368518C4}">
      <dgm:prSet/>
      <dgm:spPr/>
      <dgm:t>
        <a:bodyPr/>
        <a:lstStyle/>
        <a:p>
          <a:pPr algn="ctr"/>
          <a:endParaRPr lang="zh-CN" altLang="en-US" sz="1200"/>
        </a:p>
      </dgm:t>
    </dgm:pt>
    <dgm:pt modelId="{DBE6360F-2BFC-4D99-8676-3A79EB498BAE}">
      <dgm:prSet custT="1"/>
      <dgm:spPr/>
      <dgm:t>
        <a:bodyPr/>
        <a:lstStyle/>
        <a:p>
          <a:pPr algn="ctr"/>
          <a:r>
            <a:rPr lang="zh-CN" altLang="en-US" sz="1200"/>
            <a:t>特色绘图</a:t>
          </a:r>
        </a:p>
      </dgm:t>
    </dgm:pt>
    <dgm:pt modelId="{ADDE73C3-CB11-419E-81C6-ADD9689AE5BF}" type="parTrans" cxnId="{EF04A0C4-4E8E-463D-B4F3-A8280C82BE79}">
      <dgm:prSet/>
      <dgm:spPr/>
      <dgm:t>
        <a:bodyPr/>
        <a:lstStyle/>
        <a:p>
          <a:pPr algn="ctr"/>
          <a:endParaRPr lang="zh-CN" altLang="en-US" sz="1200"/>
        </a:p>
      </dgm:t>
    </dgm:pt>
    <dgm:pt modelId="{95D16F53-CD15-4B8C-9229-7DF786E823A8}" type="sibTrans" cxnId="{EF04A0C4-4E8E-463D-B4F3-A8280C82BE79}">
      <dgm:prSet/>
      <dgm:spPr/>
      <dgm:t>
        <a:bodyPr/>
        <a:lstStyle/>
        <a:p>
          <a:pPr algn="ctr"/>
          <a:endParaRPr lang="zh-CN" altLang="en-US" sz="1200"/>
        </a:p>
      </dgm:t>
    </dgm:pt>
    <dgm:pt modelId="{62926340-CF2C-4BBF-ADA0-3106C7CFA7D9}" type="pres">
      <dgm:prSet presAssocID="{A4E4479A-6C15-4560-B0C4-886A8101E14E}" presName="hierChild1" presStyleCnt="0">
        <dgm:presLayoutVars>
          <dgm:orgChart val="1"/>
          <dgm:chPref val="1"/>
          <dgm:dir/>
          <dgm:animOne val="branch"/>
          <dgm:animLvl val="lvl"/>
          <dgm:resizeHandles/>
        </dgm:presLayoutVars>
      </dgm:prSet>
      <dgm:spPr/>
    </dgm:pt>
    <dgm:pt modelId="{AFD9016F-690B-4840-99A6-AE36F81C4F08}" type="pres">
      <dgm:prSet presAssocID="{6A9192EC-E429-4423-9D1C-28C6CC1BA9EB}" presName="hierRoot1" presStyleCnt="0">
        <dgm:presLayoutVars>
          <dgm:hierBranch val="init"/>
        </dgm:presLayoutVars>
      </dgm:prSet>
      <dgm:spPr/>
    </dgm:pt>
    <dgm:pt modelId="{CA9880F8-4668-40BE-9A1E-00AB0EBCEB6A}" type="pres">
      <dgm:prSet presAssocID="{6A9192EC-E429-4423-9D1C-28C6CC1BA9EB}" presName="rootComposite1" presStyleCnt="0"/>
      <dgm:spPr/>
    </dgm:pt>
    <dgm:pt modelId="{14DB04ED-9330-42D8-95BB-132049F65D4C}" type="pres">
      <dgm:prSet presAssocID="{6A9192EC-E429-4423-9D1C-28C6CC1BA9EB}" presName="rootText1" presStyleLbl="node0" presStyleIdx="0" presStyleCnt="1">
        <dgm:presLayoutVars>
          <dgm:chPref val="3"/>
        </dgm:presLayoutVars>
      </dgm:prSet>
      <dgm:spPr/>
    </dgm:pt>
    <dgm:pt modelId="{F1D141CB-E33F-4449-BBB4-2197ED97722C}" type="pres">
      <dgm:prSet presAssocID="{6A9192EC-E429-4423-9D1C-28C6CC1BA9EB}" presName="rootConnector1" presStyleLbl="node1" presStyleIdx="0" presStyleCnt="0"/>
      <dgm:spPr/>
    </dgm:pt>
    <dgm:pt modelId="{FA64C29E-7CBF-4AB9-980E-5F32624BB996}" type="pres">
      <dgm:prSet presAssocID="{6A9192EC-E429-4423-9D1C-28C6CC1BA9EB}" presName="hierChild2" presStyleCnt="0"/>
      <dgm:spPr/>
    </dgm:pt>
    <dgm:pt modelId="{98B84708-A9A5-4349-95E9-5E060C174B15}" type="pres">
      <dgm:prSet presAssocID="{E2349BDA-F344-46DB-9350-01D97ADBBC8D}" presName="Name64" presStyleLbl="parChTrans1D2" presStyleIdx="0" presStyleCnt="3"/>
      <dgm:spPr/>
    </dgm:pt>
    <dgm:pt modelId="{45D90051-743A-4766-A7CA-8729F3E20640}" type="pres">
      <dgm:prSet presAssocID="{12B666B9-9CDB-4430-99C1-A463774DF460}" presName="hierRoot2" presStyleCnt="0">
        <dgm:presLayoutVars>
          <dgm:hierBranch val="init"/>
        </dgm:presLayoutVars>
      </dgm:prSet>
      <dgm:spPr/>
    </dgm:pt>
    <dgm:pt modelId="{32F7DAEB-23EC-45CD-8D47-DBC7BE85A8ED}" type="pres">
      <dgm:prSet presAssocID="{12B666B9-9CDB-4430-99C1-A463774DF460}" presName="rootComposite" presStyleCnt="0"/>
      <dgm:spPr/>
    </dgm:pt>
    <dgm:pt modelId="{24E6E409-4982-4B02-B160-ABCDA13CFA46}" type="pres">
      <dgm:prSet presAssocID="{12B666B9-9CDB-4430-99C1-A463774DF460}" presName="rootText" presStyleLbl="node2" presStyleIdx="0" presStyleCnt="3">
        <dgm:presLayoutVars>
          <dgm:chPref val="3"/>
        </dgm:presLayoutVars>
      </dgm:prSet>
      <dgm:spPr/>
    </dgm:pt>
    <dgm:pt modelId="{7F804BCD-7716-4CE4-ADA5-B2393395597D}" type="pres">
      <dgm:prSet presAssocID="{12B666B9-9CDB-4430-99C1-A463774DF460}" presName="rootConnector" presStyleLbl="node2" presStyleIdx="0" presStyleCnt="3"/>
      <dgm:spPr/>
    </dgm:pt>
    <dgm:pt modelId="{24466298-3153-4DB5-B7DF-E04F1BFC74BA}" type="pres">
      <dgm:prSet presAssocID="{12B666B9-9CDB-4430-99C1-A463774DF460}" presName="hierChild4" presStyleCnt="0"/>
      <dgm:spPr/>
    </dgm:pt>
    <dgm:pt modelId="{C501129D-3999-4B8C-AB95-FB1D68C982DF}" type="pres">
      <dgm:prSet presAssocID="{35C6398E-1FE7-4110-B144-E3EA0DCED22A}" presName="Name64" presStyleLbl="parChTrans1D3" presStyleIdx="0" presStyleCnt="9"/>
      <dgm:spPr/>
    </dgm:pt>
    <dgm:pt modelId="{76003DF2-5B20-4004-8757-69CE92B1901D}" type="pres">
      <dgm:prSet presAssocID="{A2FDB99E-BA62-456B-848F-F530485CB8EB}" presName="hierRoot2" presStyleCnt="0">
        <dgm:presLayoutVars>
          <dgm:hierBranch val="init"/>
        </dgm:presLayoutVars>
      </dgm:prSet>
      <dgm:spPr/>
    </dgm:pt>
    <dgm:pt modelId="{2B8A371E-F5C3-4325-9C01-055A029097A9}" type="pres">
      <dgm:prSet presAssocID="{A2FDB99E-BA62-456B-848F-F530485CB8EB}" presName="rootComposite" presStyleCnt="0"/>
      <dgm:spPr/>
    </dgm:pt>
    <dgm:pt modelId="{90043900-1976-4F40-AE9C-6E50EAC47A7E}" type="pres">
      <dgm:prSet presAssocID="{A2FDB99E-BA62-456B-848F-F530485CB8EB}" presName="rootText" presStyleLbl="node3" presStyleIdx="0" presStyleCnt="9">
        <dgm:presLayoutVars>
          <dgm:chPref val="3"/>
        </dgm:presLayoutVars>
      </dgm:prSet>
      <dgm:spPr/>
    </dgm:pt>
    <dgm:pt modelId="{C9446B64-3D8A-40B0-8620-EF950B66AEF9}" type="pres">
      <dgm:prSet presAssocID="{A2FDB99E-BA62-456B-848F-F530485CB8EB}" presName="rootConnector" presStyleLbl="node3" presStyleIdx="0" presStyleCnt="9"/>
      <dgm:spPr/>
    </dgm:pt>
    <dgm:pt modelId="{D0331599-306E-4A34-B5C7-C5E8BDFFC5F0}" type="pres">
      <dgm:prSet presAssocID="{A2FDB99E-BA62-456B-848F-F530485CB8EB}" presName="hierChild4" presStyleCnt="0"/>
      <dgm:spPr/>
    </dgm:pt>
    <dgm:pt modelId="{2A340B75-59EC-4080-A4EF-D720ACB62282}" type="pres">
      <dgm:prSet presAssocID="{A2FDB99E-BA62-456B-848F-F530485CB8EB}" presName="hierChild5" presStyleCnt="0"/>
      <dgm:spPr/>
    </dgm:pt>
    <dgm:pt modelId="{FD1A4875-6360-447A-81E7-F85A4F93BB00}" type="pres">
      <dgm:prSet presAssocID="{809F5E13-15F3-4F5A-BF12-A48C6C1BBA00}" presName="Name64" presStyleLbl="parChTrans1D3" presStyleIdx="1" presStyleCnt="9"/>
      <dgm:spPr/>
    </dgm:pt>
    <dgm:pt modelId="{475D2086-9A04-4C8F-8F32-D76CBB45F3B9}" type="pres">
      <dgm:prSet presAssocID="{46953C41-05D4-419D-822A-5F1E2861BE57}" presName="hierRoot2" presStyleCnt="0">
        <dgm:presLayoutVars>
          <dgm:hierBranch val="init"/>
        </dgm:presLayoutVars>
      </dgm:prSet>
      <dgm:spPr/>
    </dgm:pt>
    <dgm:pt modelId="{8B3FF2B4-AE84-4A62-845E-5525A7009DBB}" type="pres">
      <dgm:prSet presAssocID="{46953C41-05D4-419D-822A-5F1E2861BE57}" presName="rootComposite" presStyleCnt="0"/>
      <dgm:spPr/>
    </dgm:pt>
    <dgm:pt modelId="{D4C9555D-4077-487F-8AED-DD4817B42492}" type="pres">
      <dgm:prSet presAssocID="{46953C41-05D4-419D-822A-5F1E2861BE57}" presName="rootText" presStyleLbl="node3" presStyleIdx="1" presStyleCnt="9">
        <dgm:presLayoutVars>
          <dgm:chPref val="3"/>
        </dgm:presLayoutVars>
      </dgm:prSet>
      <dgm:spPr/>
    </dgm:pt>
    <dgm:pt modelId="{256423CD-BE8F-4FCB-9C2E-CC68ED31B2A7}" type="pres">
      <dgm:prSet presAssocID="{46953C41-05D4-419D-822A-5F1E2861BE57}" presName="rootConnector" presStyleLbl="node3" presStyleIdx="1" presStyleCnt="9"/>
      <dgm:spPr/>
    </dgm:pt>
    <dgm:pt modelId="{05002097-3CC7-488D-972F-F82C90AB5097}" type="pres">
      <dgm:prSet presAssocID="{46953C41-05D4-419D-822A-5F1E2861BE57}" presName="hierChild4" presStyleCnt="0"/>
      <dgm:spPr/>
    </dgm:pt>
    <dgm:pt modelId="{33502352-0D04-4AE6-A01C-69524C795E9B}" type="pres">
      <dgm:prSet presAssocID="{46953C41-05D4-419D-822A-5F1E2861BE57}" presName="hierChild5" presStyleCnt="0"/>
      <dgm:spPr/>
    </dgm:pt>
    <dgm:pt modelId="{FF0CAC39-6E64-4664-8883-7625A336109C}" type="pres">
      <dgm:prSet presAssocID="{AB48B909-EEEE-4265-8D44-FECF42466A78}" presName="Name64" presStyleLbl="parChTrans1D3" presStyleIdx="2" presStyleCnt="9"/>
      <dgm:spPr/>
    </dgm:pt>
    <dgm:pt modelId="{1D885BC3-F336-4353-87D6-2FDC75D5E48F}" type="pres">
      <dgm:prSet presAssocID="{68FCE887-37DE-4CE0-BFB4-7DAD1D2EC57F}" presName="hierRoot2" presStyleCnt="0">
        <dgm:presLayoutVars>
          <dgm:hierBranch val="init"/>
        </dgm:presLayoutVars>
      </dgm:prSet>
      <dgm:spPr/>
    </dgm:pt>
    <dgm:pt modelId="{10F70B5B-5574-46CA-A984-C0614D3A6681}" type="pres">
      <dgm:prSet presAssocID="{68FCE887-37DE-4CE0-BFB4-7DAD1D2EC57F}" presName="rootComposite" presStyleCnt="0"/>
      <dgm:spPr/>
    </dgm:pt>
    <dgm:pt modelId="{D255418D-F21A-4559-8D71-CA260CBD7E3C}" type="pres">
      <dgm:prSet presAssocID="{68FCE887-37DE-4CE0-BFB4-7DAD1D2EC57F}" presName="rootText" presStyleLbl="node3" presStyleIdx="2" presStyleCnt="9">
        <dgm:presLayoutVars>
          <dgm:chPref val="3"/>
        </dgm:presLayoutVars>
      </dgm:prSet>
      <dgm:spPr/>
    </dgm:pt>
    <dgm:pt modelId="{497DB7BB-1318-4D25-81F8-7B153C3A4E7E}" type="pres">
      <dgm:prSet presAssocID="{68FCE887-37DE-4CE0-BFB4-7DAD1D2EC57F}" presName="rootConnector" presStyleLbl="node3" presStyleIdx="2" presStyleCnt="9"/>
      <dgm:spPr/>
    </dgm:pt>
    <dgm:pt modelId="{E0EBEDF9-5E34-4816-A492-EC153A93817D}" type="pres">
      <dgm:prSet presAssocID="{68FCE887-37DE-4CE0-BFB4-7DAD1D2EC57F}" presName="hierChild4" presStyleCnt="0"/>
      <dgm:spPr/>
    </dgm:pt>
    <dgm:pt modelId="{3D6F36CA-AC36-4CA1-8552-F7875CD402D2}" type="pres">
      <dgm:prSet presAssocID="{68FCE887-37DE-4CE0-BFB4-7DAD1D2EC57F}" presName="hierChild5" presStyleCnt="0"/>
      <dgm:spPr/>
    </dgm:pt>
    <dgm:pt modelId="{FF9558DB-BA19-446D-B3CD-0B216D03FECA}" type="pres">
      <dgm:prSet presAssocID="{12B666B9-9CDB-4430-99C1-A463774DF460}" presName="hierChild5" presStyleCnt="0"/>
      <dgm:spPr/>
    </dgm:pt>
    <dgm:pt modelId="{03E7AA99-8105-478D-91F6-642B63968EAE}" type="pres">
      <dgm:prSet presAssocID="{7E2102C8-706C-42C8-B6DC-00E11C7D1D18}" presName="Name64" presStyleLbl="parChTrans1D2" presStyleIdx="1" presStyleCnt="3"/>
      <dgm:spPr/>
    </dgm:pt>
    <dgm:pt modelId="{3A56C814-4307-47E2-A025-1BF62F4EF1E4}" type="pres">
      <dgm:prSet presAssocID="{6FFF043A-0B0B-4F1E-973D-9F4242C96B63}" presName="hierRoot2" presStyleCnt="0">
        <dgm:presLayoutVars>
          <dgm:hierBranch val="init"/>
        </dgm:presLayoutVars>
      </dgm:prSet>
      <dgm:spPr/>
    </dgm:pt>
    <dgm:pt modelId="{7EEDD256-5914-46BC-9833-354454BCDCDA}" type="pres">
      <dgm:prSet presAssocID="{6FFF043A-0B0B-4F1E-973D-9F4242C96B63}" presName="rootComposite" presStyleCnt="0"/>
      <dgm:spPr/>
    </dgm:pt>
    <dgm:pt modelId="{B3B69E05-9669-4E27-A650-D8D40A4732D4}" type="pres">
      <dgm:prSet presAssocID="{6FFF043A-0B0B-4F1E-973D-9F4242C96B63}" presName="rootText" presStyleLbl="node2" presStyleIdx="1" presStyleCnt="3">
        <dgm:presLayoutVars>
          <dgm:chPref val="3"/>
        </dgm:presLayoutVars>
      </dgm:prSet>
      <dgm:spPr/>
    </dgm:pt>
    <dgm:pt modelId="{F1CB3A8D-2D22-440D-BCDB-19D80CF43B9A}" type="pres">
      <dgm:prSet presAssocID="{6FFF043A-0B0B-4F1E-973D-9F4242C96B63}" presName="rootConnector" presStyleLbl="node2" presStyleIdx="1" presStyleCnt="3"/>
      <dgm:spPr/>
    </dgm:pt>
    <dgm:pt modelId="{F1B41CB0-BD62-4D63-879E-3A3E7D05973D}" type="pres">
      <dgm:prSet presAssocID="{6FFF043A-0B0B-4F1E-973D-9F4242C96B63}" presName="hierChild4" presStyleCnt="0"/>
      <dgm:spPr/>
    </dgm:pt>
    <dgm:pt modelId="{74D0DB09-7047-4BA2-9E1C-046E1AE097E4}" type="pres">
      <dgm:prSet presAssocID="{621051A5-2923-45C3-ABE8-6EC63A974812}" presName="Name64" presStyleLbl="parChTrans1D3" presStyleIdx="3" presStyleCnt="9"/>
      <dgm:spPr/>
    </dgm:pt>
    <dgm:pt modelId="{C649B4E5-4317-4ABB-8F1A-FFAB35737944}" type="pres">
      <dgm:prSet presAssocID="{A1F59125-E11C-4272-B8A6-6E3ECD15413A}" presName="hierRoot2" presStyleCnt="0">
        <dgm:presLayoutVars>
          <dgm:hierBranch val="init"/>
        </dgm:presLayoutVars>
      </dgm:prSet>
      <dgm:spPr/>
    </dgm:pt>
    <dgm:pt modelId="{CFF2D791-401C-49EC-B213-F6BF64AEBBDA}" type="pres">
      <dgm:prSet presAssocID="{A1F59125-E11C-4272-B8A6-6E3ECD15413A}" presName="rootComposite" presStyleCnt="0"/>
      <dgm:spPr/>
    </dgm:pt>
    <dgm:pt modelId="{50E8224E-430D-40DD-832D-31D9AE7EDDDD}" type="pres">
      <dgm:prSet presAssocID="{A1F59125-E11C-4272-B8A6-6E3ECD15413A}" presName="rootText" presStyleLbl="node3" presStyleIdx="3" presStyleCnt="9">
        <dgm:presLayoutVars>
          <dgm:chPref val="3"/>
        </dgm:presLayoutVars>
      </dgm:prSet>
      <dgm:spPr/>
    </dgm:pt>
    <dgm:pt modelId="{824D8F05-27C3-47C3-8E29-FEC23B878446}" type="pres">
      <dgm:prSet presAssocID="{A1F59125-E11C-4272-B8A6-6E3ECD15413A}" presName="rootConnector" presStyleLbl="node3" presStyleIdx="3" presStyleCnt="9"/>
      <dgm:spPr/>
    </dgm:pt>
    <dgm:pt modelId="{739D120C-E596-41A2-9442-C47A3A95386D}" type="pres">
      <dgm:prSet presAssocID="{A1F59125-E11C-4272-B8A6-6E3ECD15413A}" presName="hierChild4" presStyleCnt="0"/>
      <dgm:spPr/>
    </dgm:pt>
    <dgm:pt modelId="{44DDAFE3-7ECF-4395-93A8-CEFFB5BD2AB2}" type="pres">
      <dgm:prSet presAssocID="{A1F59125-E11C-4272-B8A6-6E3ECD15413A}" presName="hierChild5" presStyleCnt="0"/>
      <dgm:spPr/>
    </dgm:pt>
    <dgm:pt modelId="{7A2C38B6-C8F2-45B9-B04A-A398C995EBAA}" type="pres">
      <dgm:prSet presAssocID="{99277590-9EF4-4107-9794-86172DB2479C}" presName="Name64" presStyleLbl="parChTrans1D3" presStyleIdx="4" presStyleCnt="9"/>
      <dgm:spPr/>
    </dgm:pt>
    <dgm:pt modelId="{6FE8A85C-10B2-4C56-A3CF-DDBC83C19229}" type="pres">
      <dgm:prSet presAssocID="{9A8A1C54-7D2A-43D6-877B-C38767FF1685}" presName="hierRoot2" presStyleCnt="0">
        <dgm:presLayoutVars>
          <dgm:hierBranch val="init"/>
        </dgm:presLayoutVars>
      </dgm:prSet>
      <dgm:spPr/>
    </dgm:pt>
    <dgm:pt modelId="{9647BF16-A07A-4C7C-8CC5-4BC2F7974A49}" type="pres">
      <dgm:prSet presAssocID="{9A8A1C54-7D2A-43D6-877B-C38767FF1685}" presName="rootComposite" presStyleCnt="0"/>
      <dgm:spPr/>
    </dgm:pt>
    <dgm:pt modelId="{D0CB9F84-9420-4EE5-88A8-6C1CB892F118}" type="pres">
      <dgm:prSet presAssocID="{9A8A1C54-7D2A-43D6-877B-C38767FF1685}" presName="rootText" presStyleLbl="node3" presStyleIdx="4" presStyleCnt="9">
        <dgm:presLayoutVars>
          <dgm:chPref val="3"/>
        </dgm:presLayoutVars>
      </dgm:prSet>
      <dgm:spPr/>
    </dgm:pt>
    <dgm:pt modelId="{8EAC87C9-008C-49C6-87B2-20B47C50E90A}" type="pres">
      <dgm:prSet presAssocID="{9A8A1C54-7D2A-43D6-877B-C38767FF1685}" presName="rootConnector" presStyleLbl="node3" presStyleIdx="4" presStyleCnt="9"/>
      <dgm:spPr/>
    </dgm:pt>
    <dgm:pt modelId="{21949C96-5AFE-4923-B2A0-3D850248610F}" type="pres">
      <dgm:prSet presAssocID="{9A8A1C54-7D2A-43D6-877B-C38767FF1685}" presName="hierChild4" presStyleCnt="0"/>
      <dgm:spPr/>
    </dgm:pt>
    <dgm:pt modelId="{D07967DE-0CBE-4D7E-99A7-6625AB3BE904}" type="pres">
      <dgm:prSet presAssocID="{9A8A1C54-7D2A-43D6-877B-C38767FF1685}" presName="hierChild5" presStyleCnt="0"/>
      <dgm:spPr/>
    </dgm:pt>
    <dgm:pt modelId="{A753ACFF-C515-4F77-BF06-FC62374EA0A9}" type="pres">
      <dgm:prSet presAssocID="{8A7D7A91-7498-494B-B717-6575BC7ABABF}" presName="Name64" presStyleLbl="parChTrans1D3" presStyleIdx="5" presStyleCnt="9"/>
      <dgm:spPr/>
    </dgm:pt>
    <dgm:pt modelId="{DC228DB5-7AD7-4526-9C8D-AD833266C8F5}" type="pres">
      <dgm:prSet presAssocID="{629DEA00-0D29-4E8F-B60A-A8F91F792945}" presName="hierRoot2" presStyleCnt="0">
        <dgm:presLayoutVars>
          <dgm:hierBranch val="init"/>
        </dgm:presLayoutVars>
      </dgm:prSet>
      <dgm:spPr/>
    </dgm:pt>
    <dgm:pt modelId="{35700739-5BB2-4775-95A1-33C7DF221608}" type="pres">
      <dgm:prSet presAssocID="{629DEA00-0D29-4E8F-B60A-A8F91F792945}" presName="rootComposite" presStyleCnt="0"/>
      <dgm:spPr/>
    </dgm:pt>
    <dgm:pt modelId="{573393A6-D31B-481E-AB4B-1A8C52320C03}" type="pres">
      <dgm:prSet presAssocID="{629DEA00-0D29-4E8F-B60A-A8F91F792945}" presName="rootText" presStyleLbl="node3" presStyleIdx="5" presStyleCnt="9">
        <dgm:presLayoutVars>
          <dgm:chPref val="3"/>
        </dgm:presLayoutVars>
      </dgm:prSet>
      <dgm:spPr/>
    </dgm:pt>
    <dgm:pt modelId="{C281B6B1-E57D-440E-8241-6F9043DC2C60}" type="pres">
      <dgm:prSet presAssocID="{629DEA00-0D29-4E8F-B60A-A8F91F792945}" presName="rootConnector" presStyleLbl="node3" presStyleIdx="5" presStyleCnt="9"/>
      <dgm:spPr/>
    </dgm:pt>
    <dgm:pt modelId="{B85D2BC4-6858-47B3-B3B8-6F25F9E1E437}" type="pres">
      <dgm:prSet presAssocID="{629DEA00-0D29-4E8F-B60A-A8F91F792945}" presName="hierChild4" presStyleCnt="0"/>
      <dgm:spPr/>
    </dgm:pt>
    <dgm:pt modelId="{2916AEBE-7F07-4837-B9C0-9F70271E3633}" type="pres">
      <dgm:prSet presAssocID="{629DEA00-0D29-4E8F-B60A-A8F91F792945}" presName="hierChild5" presStyleCnt="0"/>
      <dgm:spPr/>
    </dgm:pt>
    <dgm:pt modelId="{7281A440-B050-4A28-ADEB-3DA4B343411A}" type="pres">
      <dgm:prSet presAssocID="{35854145-6B14-4A3E-A5AC-BF6310460B5B}" presName="Name64" presStyleLbl="parChTrans1D3" presStyleIdx="6" presStyleCnt="9"/>
      <dgm:spPr/>
    </dgm:pt>
    <dgm:pt modelId="{AD920D0B-BF50-46D0-BC68-AE3B52A9E580}" type="pres">
      <dgm:prSet presAssocID="{13CD473E-4579-4C7C-B845-244324E48A1C}" presName="hierRoot2" presStyleCnt="0">
        <dgm:presLayoutVars>
          <dgm:hierBranch val="init"/>
        </dgm:presLayoutVars>
      </dgm:prSet>
      <dgm:spPr/>
    </dgm:pt>
    <dgm:pt modelId="{90EC1037-A808-41FB-989E-5AE575A92289}" type="pres">
      <dgm:prSet presAssocID="{13CD473E-4579-4C7C-B845-244324E48A1C}" presName="rootComposite" presStyleCnt="0"/>
      <dgm:spPr/>
    </dgm:pt>
    <dgm:pt modelId="{B83D6714-D4AA-4616-AD29-1EBA51E0CEDA}" type="pres">
      <dgm:prSet presAssocID="{13CD473E-4579-4C7C-B845-244324E48A1C}" presName="rootText" presStyleLbl="node3" presStyleIdx="6" presStyleCnt="9">
        <dgm:presLayoutVars>
          <dgm:chPref val="3"/>
        </dgm:presLayoutVars>
      </dgm:prSet>
      <dgm:spPr/>
    </dgm:pt>
    <dgm:pt modelId="{EA529025-C8D1-4C6B-90EB-CF8B9B7A88F4}" type="pres">
      <dgm:prSet presAssocID="{13CD473E-4579-4C7C-B845-244324E48A1C}" presName="rootConnector" presStyleLbl="node3" presStyleIdx="6" presStyleCnt="9"/>
      <dgm:spPr/>
    </dgm:pt>
    <dgm:pt modelId="{8317A422-FBC1-4578-8EE2-4B2C3D2DB6E5}" type="pres">
      <dgm:prSet presAssocID="{13CD473E-4579-4C7C-B845-244324E48A1C}" presName="hierChild4" presStyleCnt="0"/>
      <dgm:spPr/>
    </dgm:pt>
    <dgm:pt modelId="{E7D7DE4C-2941-4DAD-90A0-194B7514A7F2}" type="pres">
      <dgm:prSet presAssocID="{13CD473E-4579-4C7C-B845-244324E48A1C}" presName="hierChild5" presStyleCnt="0"/>
      <dgm:spPr/>
    </dgm:pt>
    <dgm:pt modelId="{CE36B804-0FB9-4798-88E4-FC118D77779E}" type="pres">
      <dgm:prSet presAssocID="{6FFF043A-0B0B-4F1E-973D-9F4242C96B63}" presName="hierChild5" presStyleCnt="0"/>
      <dgm:spPr/>
    </dgm:pt>
    <dgm:pt modelId="{B1C9D5DE-1A62-4D46-8D02-5BC5926C9D49}" type="pres">
      <dgm:prSet presAssocID="{0BD8C379-3429-4CBB-9C40-940E9D6297C2}" presName="Name64" presStyleLbl="parChTrans1D2" presStyleIdx="2" presStyleCnt="3"/>
      <dgm:spPr/>
    </dgm:pt>
    <dgm:pt modelId="{C7C4584A-E7E4-4276-B79E-2F98C6380910}" type="pres">
      <dgm:prSet presAssocID="{DCAA47E1-0482-4A53-907A-2041A7E54CBF}" presName="hierRoot2" presStyleCnt="0">
        <dgm:presLayoutVars>
          <dgm:hierBranch val="init"/>
        </dgm:presLayoutVars>
      </dgm:prSet>
      <dgm:spPr/>
    </dgm:pt>
    <dgm:pt modelId="{9F1792A9-4F7B-4821-8A59-59473A50FA6E}" type="pres">
      <dgm:prSet presAssocID="{DCAA47E1-0482-4A53-907A-2041A7E54CBF}" presName="rootComposite" presStyleCnt="0"/>
      <dgm:spPr/>
    </dgm:pt>
    <dgm:pt modelId="{16E07619-7EDD-4D7A-834D-E59D2C714897}" type="pres">
      <dgm:prSet presAssocID="{DCAA47E1-0482-4A53-907A-2041A7E54CBF}" presName="rootText" presStyleLbl="node2" presStyleIdx="2" presStyleCnt="3">
        <dgm:presLayoutVars>
          <dgm:chPref val="3"/>
        </dgm:presLayoutVars>
      </dgm:prSet>
      <dgm:spPr/>
    </dgm:pt>
    <dgm:pt modelId="{67E36E0B-A457-46C4-A0C2-C7AB0E9BB156}" type="pres">
      <dgm:prSet presAssocID="{DCAA47E1-0482-4A53-907A-2041A7E54CBF}" presName="rootConnector" presStyleLbl="node2" presStyleIdx="2" presStyleCnt="3"/>
      <dgm:spPr/>
    </dgm:pt>
    <dgm:pt modelId="{152A6D27-24E4-4704-807D-FFBD425D9FB1}" type="pres">
      <dgm:prSet presAssocID="{DCAA47E1-0482-4A53-907A-2041A7E54CBF}" presName="hierChild4" presStyleCnt="0"/>
      <dgm:spPr/>
    </dgm:pt>
    <dgm:pt modelId="{D5AD64AC-51D9-4256-B64D-B18AF984D755}" type="pres">
      <dgm:prSet presAssocID="{92BCC02C-4931-4C8D-8DB2-A83008D54405}" presName="Name64" presStyleLbl="parChTrans1D3" presStyleIdx="7" presStyleCnt="9"/>
      <dgm:spPr/>
    </dgm:pt>
    <dgm:pt modelId="{C0AF273E-27CA-4335-9D5D-7F36A9C3B46A}" type="pres">
      <dgm:prSet presAssocID="{7BBD1811-5F1D-47BB-A58B-61AC97FBA544}" presName="hierRoot2" presStyleCnt="0">
        <dgm:presLayoutVars>
          <dgm:hierBranch val="init"/>
        </dgm:presLayoutVars>
      </dgm:prSet>
      <dgm:spPr/>
    </dgm:pt>
    <dgm:pt modelId="{845F9759-7BFD-4B25-8534-021D739C298B}" type="pres">
      <dgm:prSet presAssocID="{7BBD1811-5F1D-47BB-A58B-61AC97FBA544}" presName="rootComposite" presStyleCnt="0"/>
      <dgm:spPr/>
    </dgm:pt>
    <dgm:pt modelId="{165323EA-371A-4BE0-9D36-FEE6934FD379}" type="pres">
      <dgm:prSet presAssocID="{7BBD1811-5F1D-47BB-A58B-61AC97FBA544}" presName="rootText" presStyleLbl="node3" presStyleIdx="7" presStyleCnt="9">
        <dgm:presLayoutVars>
          <dgm:chPref val="3"/>
        </dgm:presLayoutVars>
      </dgm:prSet>
      <dgm:spPr/>
    </dgm:pt>
    <dgm:pt modelId="{9EB92EFE-BCEE-40D5-8C3F-61AC222DDDBA}" type="pres">
      <dgm:prSet presAssocID="{7BBD1811-5F1D-47BB-A58B-61AC97FBA544}" presName="rootConnector" presStyleLbl="node3" presStyleIdx="7" presStyleCnt="9"/>
      <dgm:spPr/>
    </dgm:pt>
    <dgm:pt modelId="{3CA3C21A-D448-4AA0-9610-0153E666DF99}" type="pres">
      <dgm:prSet presAssocID="{7BBD1811-5F1D-47BB-A58B-61AC97FBA544}" presName="hierChild4" presStyleCnt="0"/>
      <dgm:spPr/>
    </dgm:pt>
    <dgm:pt modelId="{2948C38F-8084-4424-92CB-376D9CAFC187}" type="pres">
      <dgm:prSet presAssocID="{7BBD1811-5F1D-47BB-A58B-61AC97FBA544}" presName="hierChild5" presStyleCnt="0"/>
      <dgm:spPr/>
    </dgm:pt>
    <dgm:pt modelId="{D2E587B4-1DFA-4F84-84E1-415127FDC031}" type="pres">
      <dgm:prSet presAssocID="{ADDE73C3-CB11-419E-81C6-ADD9689AE5BF}" presName="Name64" presStyleLbl="parChTrans1D3" presStyleIdx="8" presStyleCnt="9"/>
      <dgm:spPr/>
    </dgm:pt>
    <dgm:pt modelId="{37793ECF-089D-4D04-98D5-6DFF2EB1B861}" type="pres">
      <dgm:prSet presAssocID="{DBE6360F-2BFC-4D99-8676-3A79EB498BAE}" presName="hierRoot2" presStyleCnt="0">
        <dgm:presLayoutVars>
          <dgm:hierBranch val="init"/>
        </dgm:presLayoutVars>
      </dgm:prSet>
      <dgm:spPr/>
    </dgm:pt>
    <dgm:pt modelId="{1A98CD52-8B73-4968-A470-FA1CDAC4822B}" type="pres">
      <dgm:prSet presAssocID="{DBE6360F-2BFC-4D99-8676-3A79EB498BAE}" presName="rootComposite" presStyleCnt="0"/>
      <dgm:spPr/>
    </dgm:pt>
    <dgm:pt modelId="{379A2B74-2905-4947-BAE0-53E77E5CE6DC}" type="pres">
      <dgm:prSet presAssocID="{DBE6360F-2BFC-4D99-8676-3A79EB498BAE}" presName="rootText" presStyleLbl="node3" presStyleIdx="8" presStyleCnt="9">
        <dgm:presLayoutVars>
          <dgm:chPref val="3"/>
        </dgm:presLayoutVars>
      </dgm:prSet>
      <dgm:spPr/>
    </dgm:pt>
    <dgm:pt modelId="{15980034-C8BB-4C94-B40B-C2BC4C84E42F}" type="pres">
      <dgm:prSet presAssocID="{DBE6360F-2BFC-4D99-8676-3A79EB498BAE}" presName="rootConnector" presStyleLbl="node3" presStyleIdx="8" presStyleCnt="9"/>
      <dgm:spPr/>
    </dgm:pt>
    <dgm:pt modelId="{D355C7F1-480A-4CA7-AD92-6D95A9E4A282}" type="pres">
      <dgm:prSet presAssocID="{DBE6360F-2BFC-4D99-8676-3A79EB498BAE}" presName="hierChild4" presStyleCnt="0"/>
      <dgm:spPr/>
    </dgm:pt>
    <dgm:pt modelId="{BAE65A16-6E13-4A34-836D-A26037D63A5F}" type="pres">
      <dgm:prSet presAssocID="{DBE6360F-2BFC-4D99-8676-3A79EB498BAE}" presName="hierChild5" presStyleCnt="0"/>
      <dgm:spPr/>
    </dgm:pt>
    <dgm:pt modelId="{94CDEC2F-818C-463C-8348-01E4EA6506F7}" type="pres">
      <dgm:prSet presAssocID="{DCAA47E1-0482-4A53-907A-2041A7E54CBF}" presName="hierChild5" presStyleCnt="0"/>
      <dgm:spPr/>
    </dgm:pt>
    <dgm:pt modelId="{4BDA4CC8-DD58-45C4-8789-8D5DA03A4F91}" type="pres">
      <dgm:prSet presAssocID="{6A9192EC-E429-4423-9D1C-28C6CC1BA9EB}" presName="hierChild3" presStyleCnt="0"/>
      <dgm:spPr/>
    </dgm:pt>
  </dgm:ptLst>
  <dgm:cxnLst>
    <dgm:cxn modelId="{CE20E605-9C3B-4B9E-9A1B-2D40DD6BB514}" srcId="{A4E4479A-6C15-4560-B0C4-886A8101E14E}" destId="{6A9192EC-E429-4423-9D1C-28C6CC1BA9EB}" srcOrd="0" destOrd="0" parTransId="{ED45E08C-8DD1-4111-826A-B4183C64830B}" sibTransId="{7D01E6E0-E15F-4609-934A-AAE84260275E}"/>
    <dgm:cxn modelId="{E0D64A0D-C578-4B13-AE78-3AD361166406}" type="presOf" srcId="{35854145-6B14-4A3E-A5AC-BF6310460B5B}" destId="{7281A440-B050-4A28-ADEB-3DA4B343411A}" srcOrd="0" destOrd="0" presId="urn:microsoft.com/office/officeart/2009/3/layout/HorizontalOrganizationChart"/>
    <dgm:cxn modelId="{4F1C4E16-67AD-4929-A198-7432FD9055F4}" type="presOf" srcId="{6A9192EC-E429-4423-9D1C-28C6CC1BA9EB}" destId="{14DB04ED-9330-42D8-95BB-132049F65D4C}" srcOrd="0" destOrd="0" presId="urn:microsoft.com/office/officeart/2009/3/layout/HorizontalOrganizationChart"/>
    <dgm:cxn modelId="{55A3C416-0DBF-45DF-B1AB-2E2ABD42AB2C}" type="presOf" srcId="{DCAA47E1-0482-4A53-907A-2041A7E54CBF}" destId="{16E07619-7EDD-4D7A-834D-E59D2C714897}" srcOrd="0" destOrd="0" presId="urn:microsoft.com/office/officeart/2009/3/layout/HorizontalOrganizationChart"/>
    <dgm:cxn modelId="{E68D9124-CA8D-4D6C-9C54-63DD16087A37}" type="presOf" srcId="{621051A5-2923-45C3-ABE8-6EC63A974812}" destId="{74D0DB09-7047-4BA2-9E1C-046E1AE097E4}" srcOrd="0" destOrd="0" presId="urn:microsoft.com/office/officeart/2009/3/layout/HorizontalOrganizationChart"/>
    <dgm:cxn modelId="{6E602226-7DDC-491D-BA88-12E82929E954}" type="presOf" srcId="{809F5E13-15F3-4F5A-BF12-A48C6C1BBA00}" destId="{FD1A4875-6360-447A-81E7-F85A4F93BB00}" srcOrd="0" destOrd="0" presId="urn:microsoft.com/office/officeart/2009/3/layout/HorizontalOrganizationChart"/>
    <dgm:cxn modelId="{A2112228-5D87-4D56-A8A2-0E102AD4A17F}" type="presOf" srcId="{7BBD1811-5F1D-47BB-A58B-61AC97FBA544}" destId="{165323EA-371A-4BE0-9D36-FEE6934FD379}" srcOrd="0" destOrd="0" presId="urn:microsoft.com/office/officeart/2009/3/layout/HorizontalOrganizationChart"/>
    <dgm:cxn modelId="{AF4F512B-F635-4471-9C23-395A509AE668}" type="presOf" srcId="{68FCE887-37DE-4CE0-BFB4-7DAD1D2EC57F}" destId="{497DB7BB-1318-4D25-81F8-7B153C3A4E7E}" srcOrd="1" destOrd="0" presId="urn:microsoft.com/office/officeart/2009/3/layout/HorizontalOrganizationChart"/>
    <dgm:cxn modelId="{D3DF7D2B-237A-4DA6-B2EC-65BEFE70FF42}" type="presOf" srcId="{46953C41-05D4-419D-822A-5F1E2861BE57}" destId="{256423CD-BE8F-4FCB-9C2E-CC68ED31B2A7}" srcOrd="1" destOrd="0" presId="urn:microsoft.com/office/officeart/2009/3/layout/HorizontalOrganizationChart"/>
    <dgm:cxn modelId="{F9A4D936-EBEF-45FC-AEAB-EFD8B81B279C}" type="presOf" srcId="{12B666B9-9CDB-4430-99C1-A463774DF460}" destId="{7F804BCD-7716-4CE4-ADA5-B2393395597D}" srcOrd="1" destOrd="0" presId="urn:microsoft.com/office/officeart/2009/3/layout/HorizontalOrganizationChart"/>
    <dgm:cxn modelId="{242FB339-A9EB-4B27-A184-248EF4EF3925}" srcId="{12B666B9-9CDB-4430-99C1-A463774DF460}" destId="{A2FDB99E-BA62-456B-848F-F530485CB8EB}" srcOrd="0" destOrd="0" parTransId="{35C6398E-1FE7-4110-B144-E3EA0DCED22A}" sibTransId="{309C32AB-6216-467F-893C-5901F968E12A}"/>
    <dgm:cxn modelId="{E4DF5D3B-FDA3-4A9A-8D2A-989DB59F1617}" type="presOf" srcId="{DBE6360F-2BFC-4D99-8676-3A79EB498BAE}" destId="{379A2B74-2905-4947-BAE0-53E77E5CE6DC}" srcOrd="0" destOrd="0" presId="urn:microsoft.com/office/officeart/2009/3/layout/HorizontalOrganizationChart"/>
    <dgm:cxn modelId="{948D7B3B-1E0F-4F2C-9A63-B51071BBF2BF}" type="presOf" srcId="{6FFF043A-0B0B-4F1E-973D-9F4242C96B63}" destId="{B3B69E05-9669-4E27-A650-D8D40A4732D4}" srcOrd="0" destOrd="0" presId="urn:microsoft.com/office/officeart/2009/3/layout/HorizontalOrganizationChart"/>
    <dgm:cxn modelId="{9A613142-6A12-48DE-9371-C9795DC3624E}" type="presOf" srcId="{A2FDB99E-BA62-456B-848F-F530485CB8EB}" destId="{90043900-1976-4F40-AE9C-6E50EAC47A7E}" srcOrd="0" destOrd="0" presId="urn:microsoft.com/office/officeart/2009/3/layout/HorizontalOrganizationChart"/>
    <dgm:cxn modelId="{62BF9563-73D6-4827-AF48-0C71DE3BFDA4}" type="presOf" srcId="{46953C41-05D4-419D-822A-5F1E2861BE57}" destId="{D4C9555D-4077-487F-8AED-DD4817B42492}" srcOrd="0" destOrd="0" presId="urn:microsoft.com/office/officeart/2009/3/layout/HorizontalOrganizationChart"/>
    <dgm:cxn modelId="{5142AC43-CF14-4336-9E48-6597EE734803}" srcId="{6FFF043A-0B0B-4F1E-973D-9F4242C96B63}" destId="{629DEA00-0D29-4E8F-B60A-A8F91F792945}" srcOrd="2" destOrd="0" parTransId="{8A7D7A91-7498-494B-B717-6575BC7ABABF}" sibTransId="{D52A8953-31D0-4E04-9A94-F5DEAD78177B}"/>
    <dgm:cxn modelId="{6E6DD348-0CF9-40A0-905F-F1082B3121DC}" type="presOf" srcId="{9A8A1C54-7D2A-43D6-877B-C38767FF1685}" destId="{8EAC87C9-008C-49C6-87B2-20B47C50E90A}" srcOrd="1" destOrd="0" presId="urn:microsoft.com/office/officeart/2009/3/layout/HorizontalOrganizationChart"/>
    <dgm:cxn modelId="{F387F449-0BA6-4643-9C08-EAC9AB0D814E}" type="presOf" srcId="{DBE6360F-2BFC-4D99-8676-3A79EB498BAE}" destId="{15980034-C8BB-4C94-B40B-C2BC4C84E42F}" srcOrd="1" destOrd="0" presId="urn:microsoft.com/office/officeart/2009/3/layout/HorizontalOrganizationChart"/>
    <dgm:cxn modelId="{69AC056A-4E0A-436D-BB5F-060947930590}" type="presOf" srcId="{A1F59125-E11C-4272-B8A6-6E3ECD15413A}" destId="{824D8F05-27C3-47C3-8E29-FEC23B878446}" srcOrd="1" destOrd="0" presId="urn:microsoft.com/office/officeart/2009/3/layout/HorizontalOrganizationChart"/>
    <dgm:cxn modelId="{33783C6B-3860-47D1-BB19-772512BC3A78}" type="presOf" srcId="{DCAA47E1-0482-4A53-907A-2041A7E54CBF}" destId="{67E36E0B-A457-46C4-A0C2-C7AB0E9BB156}" srcOrd="1" destOrd="0" presId="urn:microsoft.com/office/officeart/2009/3/layout/HorizontalOrganizationChart"/>
    <dgm:cxn modelId="{75408C6C-1266-4B2A-AB57-33B70F4CC566}" type="presOf" srcId="{E2349BDA-F344-46DB-9350-01D97ADBBC8D}" destId="{98B84708-A9A5-4349-95E9-5E060C174B15}" srcOrd="0" destOrd="0" presId="urn:microsoft.com/office/officeart/2009/3/layout/HorizontalOrganizationChart"/>
    <dgm:cxn modelId="{BD0FF04E-6122-4030-9D42-C1223CAC066A}" type="presOf" srcId="{A4E4479A-6C15-4560-B0C4-886A8101E14E}" destId="{62926340-CF2C-4BBF-ADA0-3106C7CFA7D9}" srcOrd="0" destOrd="0" presId="urn:microsoft.com/office/officeart/2009/3/layout/HorizontalOrganizationChart"/>
    <dgm:cxn modelId="{A260914F-D051-40C7-A7A4-379E77A698E6}" type="presOf" srcId="{13CD473E-4579-4C7C-B845-244324E48A1C}" destId="{EA529025-C8D1-4C6B-90EB-CF8B9B7A88F4}" srcOrd="1" destOrd="0" presId="urn:microsoft.com/office/officeart/2009/3/layout/HorizontalOrganizationChart"/>
    <dgm:cxn modelId="{A454A66F-C8EF-42AB-8DFB-2BBF8B93D3F8}" type="presOf" srcId="{68FCE887-37DE-4CE0-BFB4-7DAD1D2EC57F}" destId="{D255418D-F21A-4559-8D71-CA260CBD7E3C}" srcOrd="0" destOrd="0" presId="urn:microsoft.com/office/officeart/2009/3/layout/HorizontalOrganizationChart"/>
    <dgm:cxn modelId="{8CDA1851-EE98-46FE-96F0-604CD58ED994}" type="presOf" srcId="{629DEA00-0D29-4E8F-B60A-A8F91F792945}" destId="{573393A6-D31B-481E-AB4B-1A8C52320C03}" srcOrd="0" destOrd="0" presId="urn:microsoft.com/office/officeart/2009/3/layout/HorizontalOrganizationChart"/>
    <dgm:cxn modelId="{8855CA72-B3B1-4522-A604-691680802847}" type="presOf" srcId="{99277590-9EF4-4107-9794-86172DB2479C}" destId="{7A2C38B6-C8F2-45B9-B04A-A398C995EBAA}" srcOrd="0" destOrd="0" presId="urn:microsoft.com/office/officeart/2009/3/layout/HorizontalOrganizationChart"/>
    <dgm:cxn modelId="{60848275-5FD1-4FC5-9770-062F00FCBAFB}" type="presOf" srcId="{7E2102C8-706C-42C8-B6DC-00E11C7D1D18}" destId="{03E7AA99-8105-478D-91F6-642B63968EAE}" srcOrd="0" destOrd="0" presId="urn:microsoft.com/office/officeart/2009/3/layout/HorizontalOrganizationChart"/>
    <dgm:cxn modelId="{CBBE5D57-ED0D-4D0C-B618-A531D9F4CD5A}" srcId="{6FFF043A-0B0B-4F1E-973D-9F4242C96B63}" destId="{13CD473E-4579-4C7C-B845-244324E48A1C}" srcOrd="3" destOrd="0" parTransId="{35854145-6B14-4A3E-A5AC-BF6310460B5B}" sibTransId="{B0CDBCC7-39C0-4F7D-B93E-B6D6B0A375F6}"/>
    <dgm:cxn modelId="{464EF957-07D6-4996-9F18-6B3FC658EC9D}" srcId="{6FFF043A-0B0B-4F1E-973D-9F4242C96B63}" destId="{9A8A1C54-7D2A-43D6-877B-C38767FF1685}" srcOrd="1" destOrd="0" parTransId="{99277590-9EF4-4107-9794-86172DB2479C}" sibTransId="{944273AA-ECAE-41D2-9209-F0DB1D70DC79}"/>
    <dgm:cxn modelId="{93F41A81-B691-4050-AF72-FBEDDFA839EF}" type="presOf" srcId="{A1F59125-E11C-4272-B8A6-6E3ECD15413A}" destId="{50E8224E-430D-40DD-832D-31D9AE7EDDDD}" srcOrd="0" destOrd="0" presId="urn:microsoft.com/office/officeart/2009/3/layout/HorizontalOrganizationChart"/>
    <dgm:cxn modelId="{F55EF584-739C-4894-81D3-098C7DC29DD8}" type="presOf" srcId="{629DEA00-0D29-4E8F-B60A-A8F91F792945}" destId="{C281B6B1-E57D-440E-8241-6F9043DC2C60}" srcOrd="1" destOrd="0" presId="urn:microsoft.com/office/officeart/2009/3/layout/HorizontalOrganizationChart"/>
    <dgm:cxn modelId="{C3B0759A-9B6B-4FFE-A4A6-347D68E1166F}" type="presOf" srcId="{6A9192EC-E429-4423-9D1C-28C6CC1BA9EB}" destId="{F1D141CB-E33F-4449-BBB4-2197ED97722C}" srcOrd="1" destOrd="0" presId="urn:microsoft.com/office/officeart/2009/3/layout/HorizontalOrganizationChart"/>
    <dgm:cxn modelId="{9215EE9A-E979-4EE5-A21C-3C46FD1C95E8}" srcId="{6A9192EC-E429-4423-9D1C-28C6CC1BA9EB}" destId="{12B666B9-9CDB-4430-99C1-A463774DF460}" srcOrd="0" destOrd="0" parTransId="{E2349BDA-F344-46DB-9350-01D97ADBBC8D}" sibTransId="{57106E42-A9F3-4D1F-AC13-081866E670E7}"/>
    <dgm:cxn modelId="{C0A76E9D-EDE2-4086-A424-3973F7B4B1B8}" type="presOf" srcId="{A2FDB99E-BA62-456B-848F-F530485CB8EB}" destId="{C9446B64-3D8A-40B0-8620-EF950B66AEF9}" srcOrd="1" destOrd="0" presId="urn:microsoft.com/office/officeart/2009/3/layout/HorizontalOrganizationChart"/>
    <dgm:cxn modelId="{A53664A6-E57B-4710-86E1-A2CA4F6B3F4F}" type="presOf" srcId="{0BD8C379-3429-4CBB-9C40-940E9D6297C2}" destId="{B1C9D5DE-1A62-4D46-8D02-5BC5926C9D49}" srcOrd="0" destOrd="0" presId="urn:microsoft.com/office/officeart/2009/3/layout/HorizontalOrganizationChart"/>
    <dgm:cxn modelId="{D61BC0A6-AC50-42F3-9829-9286AF63A04E}" type="presOf" srcId="{7BBD1811-5F1D-47BB-A58B-61AC97FBA544}" destId="{9EB92EFE-BCEE-40D5-8C3F-61AC222DDDBA}" srcOrd="1" destOrd="0" presId="urn:microsoft.com/office/officeart/2009/3/layout/HorizontalOrganizationChart"/>
    <dgm:cxn modelId="{82FDAAA9-B2A6-4F5F-8857-56DB368518C4}" srcId="{DCAA47E1-0482-4A53-907A-2041A7E54CBF}" destId="{7BBD1811-5F1D-47BB-A58B-61AC97FBA544}" srcOrd="0" destOrd="0" parTransId="{92BCC02C-4931-4C8D-8DB2-A83008D54405}" sibTransId="{5A201524-F7C2-4575-B21A-61541F5984D8}"/>
    <dgm:cxn modelId="{791030AC-1676-4851-B45D-7629291A8FA1}" type="presOf" srcId="{6FFF043A-0B0B-4F1E-973D-9F4242C96B63}" destId="{F1CB3A8D-2D22-440D-BCDB-19D80CF43B9A}" srcOrd="1" destOrd="0" presId="urn:microsoft.com/office/officeart/2009/3/layout/HorizontalOrganizationChart"/>
    <dgm:cxn modelId="{FBE141AD-0533-4767-A910-B738CBE8C4ED}" srcId="{12B666B9-9CDB-4430-99C1-A463774DF460}" destId="{46953C41-05D4-419D-822A-5F1E2861BE57}" srcOrd="1" destOrd="0" parTransId="{809F5E13-15F3-4F5A-BF12-A48C6C1BBA00}" sibTransId="{5AEE8412-0E7B-48D8-9BE9-D1407B8A2A46}"/>
    <dgm:cxn modelId="{0358E9AD-E707-4A32-8D08-0740985CA745}" type="presOf" srcId="{8A7D7A91-7498-494B-B717-6575BC7ABABF}" destId="{A753ACFF-C515-4F77-BF06-FC62374EA0A9}" srcOrd="0" destOrd="0" presId="urn:microsoft.com/office/officeart/2009/3/layout/HorizontalOrganizationChart"/>
    <dgm:cxn modelId="{BBBDC1AE-230D-460A-9F75-26661456A55E}" type="presOf" srcId="{ADDE73C3-CB11-419E-81C6-ADD9689AE5BF}" destId="{D2E587B4-1DFA-4F84-84E1-415127FDC031}" srcOrd="0" destOrd="0" presId="urn:microsoft.com/office/officeart/2009/3/layout/HorizontalOrganizationChart"/>
    <dgm:cxn modelId="{EF04A0C4-4E8E-463D-B4F3-A8280C82BE79}" srcId="{DCAA47E1-0482-4A53-907A-2041A7E54CBF}" destId="{DBE6360F-2BFC-4D99-8676-3A79EB498BAE}" srcOrd="1" destOrd="0" parTransId="{ADDE73C3-CB11-419E-81C6-ADD9689AE5BF}" sibTransId="{95D16F53-CD15-4B8C-9229-7DF786E823A8}"/>
    <dgm:cxn modelId="{657828CB-BE47-48E9-BD31-CFD7E70F1454}" srcId="{12B666B9-9CDB-4430-99C1-A463774DF460}" destId="{68FCE887-37DE-4CE0-BFB4-7DAD1D2EC57F}" srcOrd="2" destOrd="0" parTransId="{AB48B909-EEEE-4265-8D44-FECF42466A78}" sibTransId="{9F58DD49-33C2-44E3-A887-13E34926B96C}"/>
    <dgm:cxn modelId="{D8EFC8CC-D18E-48FF-BD20-4FECC1B05A2A}" type="presOf" srcId="{13CD473E-4579-4C7C-B845-244324E48A1C}" destId="{B83D6714-D4AA-4616-AD29-1EBA51E0CEDA}" srcOrd="0" destOrd="0" presId="urn:microsoft.com/office/officeart/2009/3/layout/HorizontalOrganizationChart"/>
    <dgm:cxn modelId="{BBAFD8CE-9720-4DAD-B782-FAE02525101D}" type="presOf" srcId="{92BCC02C-4931-4C8D-8DB2-A83008D54405}" destId="{D5AD64AC-51D9-4256-B64D-B18AF984D755}" srcOrd="0" destOrd="0" presId="urn:microsoft.com/office/officeart/2009/3/layout/HorizontalOrganizationChart"/>
    <dgm:cxn modelId="{97873CD4-ACAB-4DC2-B938-F33525319788}" srcId="{6FFF043A-0B0B-4F1E-973D-9F4242C96B63}" destId="{A1F59125-E11C-4272-B8A6-6E3ECD15413A}" srcOrd="0" destOrd="0" parTransId="{621051A5-2923-45C3-ABE8-6EC63A974812}" sibTransId="{D3EB5660-50E1-43A4-84CF-80FD1139F028}"/>
    <dgm:cxn modelId="{EF67A1D6-729D-4E44-A6D7-E52F0D040495}" srcId="{6A9192EC-E429-4423-9D1C-28C6CC1BA9EB}" destId="{DCAA47E1-0482-4A53-907A-2041A7E54CBF}" srcOrd="2" destOrd="0" parTransId="{0BD8C379-3429-4CBB-9C40-940E9D6297C2}" sibTransId="{5E0C53C1-437E-4ED3-B490-5AC00AE54982}"/>
    <dgm:cxn modelId="{31E405DD-ECE4-4BC2-BE23-FA5A095898DA}" type="presOf" srcId="{35C6398E-1FE7-4110-B144-E3EA0DCED22A}" destId="{C501129D-3999-4B8C-AB95-FB1D68C982DF}" srcOrd="0" destOrd="0" presId="urn:microsoft.com/office/officeart/2009/3/layout/HorizontalOrganizationChart"/>
    <dgm:cxn modelId="{A42C9DE9-33C8-427C-B5D5-4F7B67E45891}" srcId="{6A9192EC-E429-4423-9D1C-28C6CC1BA9EB}" destId="{6FFF043A-0B0B-4F1E-973D-9F4242C96B63}" srcOrd="1" destOrd="0" parTransId="{7E2102C8-706C-42C8-B6DC-00E11C7D1D18}" sibTransId="{E33FCEF8-7550-4A2B-A5D8-B5319C8E3D38}"/>
    <dgm:cxn modelId="{93233DF6-2A2F-4C7C-86FE-7E6AA944A854}" type="presOf" srcId="{9A8A1C54-7D2A-43D6-877B-C38767FF1685}" destId="{D0CB9F84-9420-4EE5-88A8-6C1CB892F118}" srcOrd="0" destOrd="0" presId="urn:microsoft.com/office/officeart/2009/3/layout/HorizontalOrganizationChart"/>
    <dgm:cxn modelId="{B325DFF6-D812-4DC3-AAEA-0403029B4F21}" type="presOf" srcId="{AB48B909-EEEE-4265-8D44-FECF42466A78}" destId="{FF0CAC39-6E64-4664-8883-7625A336109C}" srcOrd="0" destOrd="0" presId="urn:microsoft.com/office/officeart/2009/3/layout/HorizontalOrganizationChart"/>
    <dgm:cxn modelId="{2F0332FA-15C8-4777-8312-42F36D4FBB77}" type="presOf" srcId="{12B666B9-9CDB-4430-99C1-A463774DF460}" destId="{24E6E409-4982-4B02-B160-ABCDA13CFA46}" srcOrd="0" destOrd="0" presId="urn:microsoft.com/office/officeart/2009/3/layout/HorizontalOrganizationChart"/>
    <dgm:cxn modelId="{DC65E86C-1E94-4BB5-BF35-814F2E172DC0}" type="presParOf" srcId="{62926340-CF2C-4BBF-ADA0-3106C7CFA7D9}" destId="{AFD9016F-690B-4840-99A6-AE36F81C4F08}" srcOrd="0" destOrd="0" presId="urn:microsoft.com/office/officeart/2009/3/layout/HorizontalOrganizationChart"/>
    <dgm:cxn modelId="{260DCC27-12E0-4475-896C-70DB5FE88FE8}" type="presParOf" srcId="{AFD9016F-690B-4840-99A6-AE36F81C4F08}" destId="{CA9880F8-4668-40BE-9A1E-00AB0EBCEB6A}" srcOrd="0" destOrd="0" presId="urn:microsoft.com/office/officeart/2009/3/layout/HorizontalOrganizationChart"/>
    <dgm:cxn modelId="{FF927E4A-A45E-47EF-A0FF-2B3A22FB701D}" type="presParOf" srcId="{CA9880F8-4668-40BE-9A1E-00AB0EBCEB6A}" destId="{14DB04ED-9330-42D8-95BB-132049F65D4C}" srcOrd="0" destOrd="0" presId="urn:microsoft.com/office/officeart/2009/3/layout/HorizontalOrganizationChart"/>
    <dgm:cxn modelId="{68F1E27F-3C8B-4DFC-BA10-1970D365ECF0}" type="presParOf" srcId="{CA9880F8-4668-40BE-9A1E-00AB0EBCEB6A}" destId="{F1D141CB-E33F-4449-BBB4-2197ED97722C}" srcOrd="1" destOrd="0" presId="urn:microsoft.com/office/officeart/2009/3/layout/HorizontalOrganizationChart"/>
    <dgm:cxn modelId="{10547556-E93B-4EEB-9B98-CE5EF4F70256}" type="presParOf" srcId="{AFD9016F-690B-4840-99A6-AE36F81C4F08}" destId="{FA64C29E-7CBF-4AB9-980E-5F32624BB996}" srcOrd="1" destOrd="0" presId="urn:microsoft.com/office/officeart/2009/3/layout/HorizontalOrganizationChart"/>
    <dgm:cxn modelId="{DCB3931E-5B80-4A03-A3C7-5DE26E85F359}" type="presParOf" srcId="{FA64C29E-7CBF-4AB9-980E-5F32624BB996}" destId="{98B84708-A9A5-4349-95E9-5E060C174B15}" srcOrd="0" destOrd="0" presId="urn:microsoft.com/office/officeart/2009/3/layout/HorizontalOrganizationChart"/>
    <dgm:cxn modelId="{296FD388-FCD9-4F58-8669-8F592E7CC945}" type="presParOf" srcId="{FA64C29E-7CBF-4AB9-980E-5F32624BB996}" destId="{45D90051-743A-4766-A7CA-8729F3E20640}" srcOrd="1" destOrd="0" presId="urn:microsoft.com/office/officeart/2009/3/layout/HorizontalOrganizationChart"/>
    <dgm:cxn modelId="{DD9008AF-218D-4780-9467-06ED0D5028D9}" type="presParOf" srcId="{45D90051-743A-4766-A7CA-8729F3E20640}" destId="{32F7DAEB-23EC-45CD-8D47-DBC7BE85A8ED}" srcOrd="0" destOrd="0" presId="urn:microsoft.com/office/officeart/2009/3/layout/HorizontalOrganizationChart"/>
    <dgm:cxn modelId="{33E00A40-F6A5-40CC-9AAF-90C69522241B}" type="presParOf" srcId="{32F7DAEB-23EC-45CD-8D47-DBC7BE85A8ED}" destId="{24E6E409-4982-4B02-B160-ABCDA13CFA46}" srcOrd="0" destOrd="0" presId="urn:microsoft.com/office/officeart/2009/3/layout/HorizontalOrganizationChart"/>
    <dgm:cxn modelId="{24FC6D00-868C-46F3-B749-A30096011DC8}" type="presParOf" srcId="{32F7DAEB-23EC-45CD-8D47-DBC7BE85A8ED}" destId="{7F804BCD-7716-4CE4-ADA5-B2393395597D}" srcOrd="1" destOrd="0" presId="urn:microsoft.com/office/officeart/2009/3/layout/HorizontalOrganizationChart"/>
    <dgm:cxn modelId="{DADDBCD8-773D-4A20-99E3-0E8383623859}" type="presParOf" srcId="{45D90051-743A-4766-A7CA-8729F3E20640}" destId="{24466298-3153-4DB5-B7DF-E04F1BFC74BA}" srcOrd="1" destOrd="0" presId="urn:microsoft.com/office/officeart/2009/3/layout/HorizontalOrganizationChart"/>
    <dgm:cxn modelId="{77E9BC76-F290-421A-B50C-89D85C7BD7B0}" type="presParOf" srcId="{24466298-3153-4DB5-B7DF-E04F1BFC74BA}" destId="{C501129D-3999-4B8C-AB95-FB1D68C982DF}" srcOrd="0" destOrd="0" presId="urn:microsoft.com/office/officeart/2009/3/layout/HorizontalOrganizationChart"/>
    <dgm:cxn modelId="{6B10E371-D3D7-45A7-B490-7D02938AD503}" type="presParOf" srcId="{24466298-3153-4DB5-B7DF-E04F1BFC74BA}" destId="{76003DF2-5B20-4004-8757-69CE92B1901D}" srcOrd="1" destOrd="0" presId="urn:microsoft.com/office/officeart/2009/3/layout/HorizontalOrganizationChart"/>
    <dgm:cxn modelId="{6D1BB46D-A5FA-4FD2-8B6B-3A00675D9A49}" type="presParOf" srcId="{76003DF2-5B20-4004-8757-69CE92B1901D}" destId="{2B8A371E-F5C3-4325-9C01-055A029097A9}" srcOrd="0" destOrd="0" presId="urn:microsoft.com/office/officeart/2009/3/layout/HorizontalOrganizationChart"/>
    <dgm:cxn modelId="{D6162F92-C12B-40C4-80CA-ED01239AC431}" type="presParOf" srcId="{2B8A371E-F5C3-4325-9C01-055A029097A9}" destId="{90043900-1976-4F40-AE9C-6E50EAC47A7E}" srcOrd="0" destOrd="0" presId="urn:microsoft.com/office/officeart/2009/3/layout/HorizontalOrganizationChart"/>
    <dgm:cxn modelId="{9A9CE7E5-591B-43E9-8E5B-3281C03D4905}" type="presParOf" srcId="{2B8A371E-F5C3-4325-9C01-055A029097A9}" destId="{C9446B64-3D8A-40B0-8620-EF950B66AEF9}" srcOrd="1" destOrd="0" presId="urn:microsoft.com/office/officeart/2009/3/layout/HorizontalOrganizationChart"/>
    <dgm:cxn modelId="{630D7ED7-ACBC-4557-ADA4-8790E48E05E0}" type="presParOf" srcId="{76003DF2-5B20-4004-8757-69CE92B1901D}" destId="{D0331599-306E-4A34-B5C7-C5E8BDFFC5F0}" srcOrd="1" destOrd="0" presId="urn:microsoft.com/office/officeart/2009/3/layout/HorizontalOrganizationChart"/>
    <dgm:cxn modelId="{6614D964-BCDB-4052-8CA2-2C050B74B964}" type="presParOf" srcId="{76003DF2-5B20-4004-8757-69CE92B1901D}" destId="{2A340B75-59EC-4080-A4EF-D720ACB62282}" srcOrd="2" destOrd="0" presId="urn:microsoft.com/office/officeart/2009/3/layout/HorizontalOrganizationChart"/>
    <dgm:cxn modelId="{1DD53C33-D53A-42AC-94A4-4BBB5BCB4CE6}" type="presParOf" srcId="{24466298-3153-4DB5-B7DF-E04F1BFC74BA}" destId="{FD1A4875-6360-447A-81E7-F85A4F93BB00}" srcOrd="2" destOrd="0" presId="urn:microsoft.com/office/officeart/2009/3/layout/HorizontalOrganizationChart"/>
    <dgm:cxn modelId="{437453C9-7214-4148-99EB-E6F865508EC0}" type="presParOf" srcId="{24466298-3153-4DB5-B7DF-E04F1BFC74BA}" destId="{475D2086-9A04-4C8F-8F32-D76CBB45F3B9}" srcOrd="3" destOrd="0" presId="urn:microsoft.com/office/officeart/2009/3/layout/HorizontalOrganizationChart"/>
    <dgm:cxn modelId="{4E5BB297-AC66-4A92-BCAC-5B098C7A2140}" type="presParOf" srcId="{475D2086-9A04-4C8F-8F32-D76CBB45F3B9}" destId="{8B3FF2B4-AE84-4A62-845E-5525A7009DBB}" srcOrd="0" destOrd="0" presId="urn:microsoft.com/office/officeart/2009/3/layout/HorizontalOrganizationChart"/>
    <dgm:cxn modelId="{95F220ED-BF38-4FED-ABD5-EDC2B8F49798}" type="presParOf" srcId="{8B3FF2B4-AE84-4A62-845E-5525A7009DBB}" destId="{D4C9555D-4077-487F-8AED-DD4817B42492}" srcOrd="0" destOrd="0" presId="urn:microsoft.com/office/officeart/2009/3/layout/HorizontalOrganizationChart"/>
    <dgm:cxn modelId="{16BF9403-8544-47D6-B7FA-F321282B59BB}" type="presParOf" srcId="{8B3FF2B4-AE84-4A62-845E-5525A7009DBB}" destId="{256423CD-BE8F-4FCB-9C2E-CC68ED31B2A7}" srcOrd="1" destOrd="0" presId="urn:microsoft.com/office/officeart/2009/3/layout/HorizontalOrganizationChart"/>
    <dgm:cxn modelId="{93FEAF96-7DD6-4CB4-93EF-D0E57CCF1744}" type="presParOf" srcId="{475D2086-9A04-4C8F-8F32-D76CBB45F3B9}" destId="{05002097-3CC7-488D-972F-F82C90AB5097}" srcOrd="1" destOrd="0" presId="urn:microsoft.com/office/officeart/2009/3/layout/HorizontalOrganizationChart"/>
    <dgm:cxn modelId="{DC2A3415-7A31-4F82-99E1-B3A2661B6C23}" type="presParOf" srcId="{475D2086-9A04-4C8F-8F32-D76CBB45F3B9}" destId="{33502352-0D04-4AE6-A01C-69524C795E9B}" srcOrd="2" destOrd="0" presId="urn:microsoft.com/office/officeart/2009/3/layout/HorizontalOrganizationChart"/>
    <dgm:cxn modelId="{3AB4C3EE-31E8-4161-AD5B-AAF67626B513}" type="presParOf" srcId="{24466298-3153-4DB5-B7DF-E04F1BFC74BA}" destId="{FF0CAC39-6E64-4664-8883-7625A336109C}" srcOrd="4" destOrd="0" presId="urn:microsoft.com/office/officeart/2009/3/layout/HorizontalOrganizationChart"/>
    <dgm:cxn modelId="{9714A0D3-0F6E-47EF-BB33-E4399AD9738F}" type="presParOf" srcId="{24466298-3153-4DB5-B7DF-E04F1BFC74BA}" destId="{1D885BC3-F336-4353-87D6-2FDC75D5E48F}" srcOrd="5" destOrd="0" presId="urn:microsoft.com/office/officeart/2009/3/layout/HorizontalOrganizationChart"/>
    <dgm:cxn modelId="{FE27A622-660F-4728-AF89-A9E94DE0BA4C}" type="presParOf" srcId="{1D885BC3-F336-4353-87D6-2FDC75D5E48F}" destId="{10F70B5B-5574-46CA-A984-C0614D3A6681}" srcOrd="0" destOrd="0" presId="urn:microsoft.com/office/officeart/2009/3/layout/HorizontalOrganizationChart"/>
    <dgm:cxn modelId="{D1EF18E8-D1BA-45D0-8061-DF106A2216DF}" type="presParOf" srcId="{10F70B5B-5574-46CA-A984-C0614D3A6681}" destId="{D255418D-F21A-4559-8D71-CA260CBD7E3C}" srcOrd="0" destOrd="0" presId="urn:microsoft.com/office/officeart/2009/3/layout/HorizontalOrganizationChart"/>
    <dgm:cxn modelId="{36408790-7319-462A-BAC3-42A6A4D70AE1}" type="presParOf" srcId="{10F70B5B-5574-46CA-A984-C0614D3A6681}" destId="{497DB7BB-1318-4D25-81F8-7B153C3A4E7E}" srcOrd="1" destOrd="0" presId="urn:microsoft.com/office/officeart/2009/3/layout/HorizontalOrganizationChart"/>
    <dgm:cxn modelId="{57C6102A-DCD9-4E22-8853-9EBE88CC79F8}" type="presParOf" srcId="{1D885BC3-F336-4353-87D6-2FDC75D5E48F}" destId="{E0EBEDF9-5E34-4816-A492-EC153A93817D}" srcOrd="1" destOrd="0" presId="urn:microsoft.com/office/officeart/2009/3/layout/HorizontalOrganizationChart"/>
    <dgm:cxn modelId="{3695647C-5D43-4B15-B9F7-A04421DBD9AE}" type="presParOf" srcId="{1D885BC3-F336-4353-87D6-2FDC75D5E48F}" destId="{3D6F36CA-AC36-4CA1-8552-F7875CD402D2}" srcOrd="2" destOrd="0" presId="urn:microsoft.com/office/officeart/2009/3/layout/HorizontalOrganizationChart"/>
    <dgm:cxn modelId="{6A724FC4-7949-43F1-8AEE-9B800495A47A}" type="presParOf" srcId="{45D90051-743A-4766-A7CA-8729F3E20640}" destId="{FF9558DB-BA19-446D-B3CD-0B216D03FECA}" srcOrd="2" destOrd="0" presId="urn:microsoft.com/office/officeart/2009/3/layout/HorizontalOrganizationChart"/>
    <dgm:cxn modelId="{A6CE467B-14FD-44C5-B410-C0B59D53D8A0}" type="presParOf" srcId="{FA64C29E-7CBF-4AB9-980E-5F32624BB996}" destId="{03E7AA99-8105-478D-91F6-642B63968EAE}" srcOrd="2" destOrd="0" presId="urn:microsoft.com/office/officeart/2009/3/layout/HorizontalOrganizationChart"/>
    <dgm:cxn modelId="{BFAAAC4E-9859-4AC7-A829-787B6E668401}" type="presParOf" srcId="{FA64C29E-7CBF-4AB9-980E-5F32624BB996}" destId="{3A56C814-4307-47E2-A025-1BF62F4EF1E4}" srcOrd="3" destOrd="0" presId="urn:microsoft.com/office/officeart/2009/3/layout/HorizontalOrganizationChart"/>
    <dgm:cxn modelId="{953ADBE5-420E-4A88-A3D7-718EA5BA2639}" type="presParOf" srcId="{3A56C814-4307-47E2-A025-1BF62F4EF1E4}" destId="{7EEDD256-5914-46BC-9833-354454BCDCDA}" srcOrd="0" destOrd="0" presId="urn:microsoft.com/office/officeart/2009/3/layout/HorizontalOrganizationChart"/>
    <dgm:cxn modelId="{EDE3B289-DABF-4837-BF2A-E7CAFA0FE691}" type="presParOf" srcId="{7EEDD256-5914-46BC-9833-354454BCDCDA}" destId="{B3B69E05-9669-4E27-A650-D8D40A4732D4}" srcOrd="0" destOrd="0" presId="urn:microsoft.com/office/officeart/2009/3/layout/HorizontalOrganizationChart"/>
    <dgm:cxn modelId="{5568B39C-497F-45C2-A6AD-CF93C318A259}" type="presParOf" srcId="{7EEDD256-5914-46BC-9833-354454BCDCDA}" destId="{F1CB3A8D-2D22-440D-BCDB-19D80CF43B9A}" srcOrd="1" destOrd="0" presId="urn:microsoft.com/office/officeart/2009/3/layout/HorizontalOrganizationChart"/>
    <dgm:cxn modelId="{EB5542E5-B368-43F9-947D-0BB8EE0D486D}" type="presParOf" srcId="{3A56C814-4307-47E2-A025-1BF62F4EF1E4}" destId="{F1B41CB0-BD62-4D63-879E-3A3E7D05973D}" srcOrd="1" destOrd="0" presId="urn:microsoft.com/office/officeart/2009/3/layout/HorizontalOrganizationChart"/>
    <dgm:cxn modelId="{DCC24A16-138E-429F-B4E4-B7D3F9E0A3AC}" type="presParOf" srcId="{F1B41CB0-BD62-4D63-879E-3A3E7D05973D}" destId="{74D0DB09-7047-4BA2-9E1C-046E1AE097E4}" srcOrd="0" destOrd="0" presId="urn:microsoft.com/office/officeart/2009/3/layout/HorizontalOrganizationChart"/>
    <dgm:cxn modelId="{7C44BAF0-A979-44DA-AF56-CDFC7F356BC3}" type="presParOf" srcId="{F1B41CB0-BD62-4D63-879E-3A3E7D05973D}" destId="{C649B4E5-4317-4ABB-8F1A-FFAB35737944}" srcOrd="1" destOrd="0" presId="urn:microsoft.com/office/officeart/2009/3/layout/HorizontalOrganizationChart"/>
    <dgm:cxn modelId="{A05321C2-923B-46B0-A052-157D13869537}" type="presParOf" srcId="{C649B4E5-4317-4ABB-8F1A-FFAB35737944}" destId="{CFF2D791-401C-49EC-B213-F6BF64AEBBDA}" srcOrd="0" destOrd="0" presId="urn:microsoft.com/office/officeart/2009/3/layout/HorizontalOrganizationChart"/>
    <dgm:cxn modelId="{DB040C0B-FC94-4455-AE1B-812437181FAB}" type="presParOf" srcId="{CFF2D791-401C-49EC-B213-F6BF64AEBBDA}" destId="{50E8224E-430D-40DD-832D-31D9AE7EDDDD}" srcOrd="0" destOrd="0" presId="urn:microsoft.com/office/officeart/2009/3/layout/HorizontalOrganizationChart"/>
    <dgm:cxn modelId="{4B2B6B3C-DD6F-4F9E-9B3D-6153D34CAA67}" type="presParOf" srcId="{CFF2D791-401C-49EC-B213-F6BF64AEBBDA}" destId="{824D8F05-27C3-47C3-8E29-FEC23B878446}" srcOrd="1" destOrd="0" presId="urn:microsoft.com/office/officeart/2009/3/layout/HorizontalOrganizationChart"/>
    <dgm:cxn modelId="{5D9ED0FB-5BBA-41AB-8D39-08D12314D9FC}" type="presParOf" srcId="{C649B4E5-4317-4ABB-8F1A-FFAB35737944}" destId="{739D120C-E596-41A2-9442-C47A3A95386D}" srcOrd="1" destOrd="0" presId="urn:microsoft.com/office/officeart/2009/3/layout/HorizontalOrganizationChart"/>
    <dgm:cxn modelId="{95FF0D58-823A-4932-A909-6BDEBD18AE32}" type="presParOf" srcId="{C649B4E5-4317-4ABB-8F1A-FFAB35737944}" destId="{44DDAFE3-7ECF-4395-93A8-CEFFB5BD2AB2}" srcOrd="2" destOrd="0" presId="urn:microsoft.com/office/officeart/2009/3/layout/HorizontalOrganizationChart"/>
    <dgm:cxn modelId="{8CB257AB-AE04-4AD6-ABAF-4C407A1089CE}" type="presParOf" srcId="{F1B41CB0-BD62-4D63-879E-3A3E7D05973D}" destId="{7A2C38B6-C8F2-45B9-B04A-A398C995EBAA}" srcOrd="2" destOrd="0" presId="urn:microsoft.com/office/officeart/2009/3/layout/HorizontalOrganizationChart"/>
    <dgm:cxn modelId="{A332145E-270D-481E-82D7-3C2EDC692FBC}" type="presParOf" srcId="{F1B41CB0-BD62-4D63-879E-3A3E7D05973D}" destId="{6FE8A85C-10B2-4C56-A3CF-DDBC83C19229}" srcOrd="3" destOrd="0" presId="urn:microsoft.com/office/officeart/2009/3/layout/HorizontalOrganizationChart"/>
    <dgm:cxn modelId="{B02047A4-6B51-405A-9A9C-C0028F219C2A}" type="presParOf" srcId="{6FE8A85C-10B2-4C56-A3CF-DDBC83C19229}" destId="{9647BF16-A07A-4C7C-8CC5-4BC2F7974A49}" srcOrd="0" destOrd="0" presId="urn:microsoft.com/office/officeart/2009/3/layout/HorizontalOrganizationChart"/>
    <dgm:cxn modelId="{DE85EDA5-1F93-4FC1-ADE6-FB1770E17CB8}" type="presParOf" srcId="{9647BF16-A07A-4C7C-8CC5-4BC2F7974A49}" destId="{D0CB9F84-9420-4EE5-88A8-6C1CB892F118}" srcOrd="0" destOrd="0" presId="urn:microsoft.com/office/officeart/2009/3/layout/HorizontalOrganizationChart"/>
    <dgm:cxn modelId="{BB5366A6-A067-4587-BE0D-08B93885DA97}" type="presParOf" srcId="{9647BF16-A07A-4C7C-8CC5-4BC2F7974A49}" destId="{8EAC87C9-008C-49C6-87B2-20B47C50E90A}" srcOrd="1" destOrd="0" presId="urn:microsoft.com/office/officeart/2009/3/layout/HorizontalOrganizationChart"/>
    <dgm:cxn modelId="{2C230818-7BAA-4A1B-8405-0940027BB73F}" type="presParOf" srcId="{6FE8A85C-10B2-4C56-A3CF-DDBC83C19229}" destId="{21949C96-5AFE-4923-B2A0-3D850248610F}" srcOrd="1" destOrd="0" presId="urn:microsoft.com/office/officeart/2009/3/layout/HorizontalOrganizationChart"/>
    <dgm:cxn modelId="{0D520282-4645-426A-B3F9-D0C9E0C6C51E}" type="presParOf" srcId="{6FE8A85C-10B2-4C56-A3CF-DDBC83C19229}" destId="{D07967DE-0CBE-4D7E-99A7-6625AB3BE904}" srcOrd="2" destOrd="0" presId="urn:microsoft.com/office/officeart/2009/3/layout/HorizontalOrganizationChart"/>
    <dgm:cxn modelId="{A7015012-C302-483F-992D-39EB7987846F}" type="presParOf" srcId="{F1B41CB0-BD62-4D63-879E-3A3E7D05973D}" destId="{A753ACFF-C515-4F77-BF06-FC62374EA0A9}" srcOrd="4" destOrd="0" presId="urn:microsoft.com/office/officeart/2009/3/layout/HorizontalOrganizationChart"/>
    <dgm:cxn modelId="{3C000D3A-98F1-4708-B9D1-6E97E1DAA82A}" type="presParOf" srcId="{F1B41CB0-BD62-4D63-879E-3A3E7D05973D}" destId="{DC228DB5-7AD7-4526-9C8D-AD833266C8F5}" srcOrd="5" destOrd="0" presId="urn:microsoft.com/office/officeart/2009/3/layout/HorizontalOrganizationChart"/>
    <dgm:cxn modelId="{4C19C02D-45A5-4E1B-9CE3-9F0E5131810A}" type="presParOf" srcId="{DC228DB5-7AD7-4526-9C8D-AD833266C8F5}" destId="{35700739-5BB2-4775-95A1-33C7DF221608}" srcOrd="0" destOrd="0" presId="urn:microsoft.com/office/officeart/2009/3/layout/HorizontalOrganizationChart"/>
    <dgm:cxn modelId="{E804DBFF-83BA-4CB2-8981-0779E9A36AB7}" type="presParOf" srcId="{35700739-5BB2-4775-95A1-33C7DF221608}" destId="{573393A6-D31B-481E-AB4B-1A8C52320C03}" srcOrd="0" destOrd="0" presId="urn:microsoft.com/office/officeart/2009/3/layout/HorizontalOrganizationChart"/>
    <dgm:cxn modelId="{5F243728-BD61-4022-A9D7-B0A6528E2908}" type="presParOf" srcId="{35700739-5BB2-4775-95A1-33C7DF221608}" destId="{C281B6B1-E57D-440E-8241-6F9043DC2C60}" srcOrd="1" destOrd="0" presId="urn:microsoft.com/office/officeart/2009/3/layout/HorizontalOrganizationChart"/>
    <dgm:cxn modelId="{A63F9DF7-6FCF-4A80-8310-DD381321FA0D}" type="presParOf" srcId="{DC228DB5-7AD7-4526-9C8D-AD833266C8F5}" destId="{B85D2BC4-6858-47B3-B3B8-6F25F9E1E437}" srcOrd="1" destOrd="0" presId="urn:microsoft.com/office/officeart/2009/3/layout/HorizontalOrganizationChart"/>
    <dgm:cxn modelId="{393286C7-390F-4F99-A665-C48BED770340}" type="presParOf" srcId="{DC228DB5-7AD7-4526-9C8D-AD833266C8F5}" destId="{2916AEBE-7F07-4837-B9C0-9F70271E3633}" srcOrd="2" destOrd="0" presId="urn:microsoft.com/office/officeart/2009/3/layout/HorizontalOrganizationChart"/>
    <dgm:cxn modelId="{FDFDF216-013C-4D32-8AF8-12E99C2A1EF8}" type="presParOf" srcId="{F1B41CB0-BD62-4D63-879E-3A3E7D05973D}" destId="{7281A440-B050-4A28-ADEB-3DA4B343411A}" srcOrd="6" destOrd="0" presId="urn:microsoft.com/office/officeart/2009/3/layout/HorizontalOrganizationChart"/>
    <dgm:cxn modelId="{E5551F04-EC04-4F12-B5CF-2633894766CE}" type="presParOf" srcId="{F1B41CB0-BD62-4D63-879E-3A3E7D05973D}" destId="{AD920D0B-BF50-46D0-BC68-AE3B52A9E580}" srcOrd="7" destOrd="0" presId="urn:microsoft.com/office/officeart/2009/3/layout/HorizontalOrganizationChart"/>
    <dgm:cxn modelId="{0C8CDCC0-9E62-4D6C-9C5E-079020C3A684}" type="presParOf" srcId="{AD920D0B-BF50-46D0-BC68-AE3B52A9E580}" destId="{90EC1037-A808-41FB-989E-5AE575A92289}" srcOrd="0" destOrd="0" presId="urn:microsoft.com/office/officeart/2009/3/layout/HorizontalOrganizationChart"/>
    <dgm:cxn modelId="{F1E61B7B-7FAB-48D8-AAD1-307EB012512C}" type="presParOf" srcId="{90EC1037-A808-41FB-989E-5AE575A92289}" destId="{B83D6714-D4AA-4616-AD29-1EBA51E0CEDA}" srcOrd="0" destOrd="0" presId="urn:microsoft.com/office/officeart/2009/3/layout/HorizontalOrganizationChart"/>
    <dgm:cxn modelId="{599510BA-5DE5-4657-BEFA-48F8D476AD07}" type="presParOf" srcId="{90EC1037-A808-41FB-989E-5AE575A92289}" destId="{EA529025-C8D1-4C6B-90EB-CF8B9B7A88F4}" srcOrd="1" destOrd="0" presId="urn:microsoft.com/office/officeart/2009/3/layout/HorizontalOrganizationChart"/>
    <dgm:cxn modelId="{CD64452C-8C0C-456C-8DC1-7E08598D75A8}" type="presParOf" srcId="{AD920D0B-BF50-46D0-BC68-AE3B52A9E580}" destId="{8317A422-FBC1-4578-8EE2-4B2C3D2DB6E5}" srcOrd="1" destOrd="0" presId="urn:microsoft.com/office/officeart/2009/3/layout/HorizontalOrganizationChart"/>
    <dgm:cxn modelId="{F4F5DF92-8719-4ED3-A74C-43EA90BFEC0A}" type="presParOf" srcId="{AD920D0B-BF50-46D0-BC68-AE3B52A9E580}" destId="{E7D7DE4C-2941-4DAD-90A0-194B7514A7F2}" srcOrd="2" destOrd="0" presId="urn:microsoft.com/office/officeart/2009/3/layout/HorizontalOrganizationChart"/>
    <dgm:cxn modelId="{08A178AD-C8FB-4162-B3CB-9CC129820C4C}" type="presParOf" srcId="{3A56C814-4307-47E2-A025-1BF62F4EF1E4}" destId="{CE36B804-0FB9-4798-88E4-FC118D77779E}" srcOrd="2" destOrd="0" presId="urn:microsoft.com/office/officeart/2009/3/layout/HorizontalOrganizationChart"/>
    <dgm:cxn modelId="{A872B686-B481-48C0-B7E9-A402E3EB2114}" type="presParOf" srcId="{FA64C29E-7CBF-4AB9-980E-5F32624BB996}" destId="{B1C9D5DE-1A62-4D46-8D02-5BC5926C9D49}" srcOrd="4" destOrd="0" presId="urn:microsoft.com/office/officeart/2009/3/layout/HorizontalOrganizationChart"/>
    <dgm:cxn modelId="{17E4E796-A0A6-48A5-9F48-B262E46224FF}" type="presParOf" srcId="{FA64C29E-7CBF-4AB9-980E-5F32624BB996}" destId="{C7C4584A-E7E4-4276-B79E-2F98C6380910}" srcOrd="5" destOrd="0" presId="urn:microsoft.com/office/officeart/2009/3/layout/HorizontalOrganizationChart"/>
    <dgm:cxn modelId="{58748FFF-EDCD-4DF9-B7EE-E2EF5B7A54CA}" type="presParOf" srcId="{C7C4584A-E7E4-4276-B79E-2F98C6380910}" destId="{9F1792A9-4F7B-4821-8A59-59473A50FA6E}" srcOrd="0" destOrd="0" presId="urn:microsoft.com/office/officeart/2009/3/layout/HorizontalOrganizationChart"/>
    <dgm:cxn modelId="{F60A8DEC-8221-4BCB-B58A-4F4C0A83EA8E}" type="presParOf" srcId="{9F1792A9-4F7B-4821-8A59-59473A50FA6E}" destId="{16E07619-7EDD-4D7A-834D-E59D2C714897}" srcOrd="0" destOrd="0" presId="urn:microsoft.com/office/officeart/2009/3/layout/HorizontalOrganizationChart"/>
    <dgm:cxn modelId="{29CCC73B-3D73-443F-BDEF-63A6F84FD6B8}" type="presParOf" srcId="{9F1792A9-4F7B-4821-8A59-59473A50FA6E}" destId="{67E36E0B-A457-46C4-A0C2-C7AB0E9BB156}" srcOrd="1" destOrd="0" presId="urn:microsoft.com/office/officeart/2009/3/layout/HorizontalOrganizationChart"/>
    <dgm:cxn modelId="{85248FDA-836B-4CD7-8E48-F81E15D410C6}" type="presParOf" srcId="{C7C4584A-E7E4-4276-B79E-2F98C6380910}" destId="{152A6D27-24E4-4704-807D-FFBD425D9FB1}" srcOrd="1" destOrd="0" presId="urn:microsoft.com/office/officeart/2009/3/layout/HorizontalOrganizationChart"/>
    <dgm:cxn modelId="{2B127BAF-9F02-4B48-A297-46B8AB41FC91}" type="presParOf" srcId="{152A6D27-24E4-4704-807D-FFBD425D9FB1}" destId="{D5AD64AC-51D9-4256-B64D-B18AF984D755}" srcOrd="0" destOrd="0" presId="urn:microsoft.com/office/officeart/2009/3/layout/HorizontalOrganizationChart"/>
    <dgm:cxn modelId="{96B0C549-D2BC-49FF-8D73-85CF569B75B9}" type="presParOf" srcId="{152A6D27-24E4-4704-807D-FFBD425D9FB1}" destId="{C0AF273E-27CA-4335-9D5D-7F36A9C3B46A}" srcOrd="1" destOrd="0" presId="urn:microsoft.com/office/officeart/2009/3/layout/HorizontalOrganizationChart"/>
    <dgm:cxn modelId="{D48E04B6-960C-4EFA-A61C-33C8A26EAAE7}" type="presParOf" srcId="{C0AF273E-27CA-4335-9D5D-7F36A9C3B46A}" destId="{845F9759-7BFD-4B25-8534-021D739C298B}" srcOrd="0" destOrd="0" presId="urn:microsoft.com/office/officeart/2009/3/layout/HorizontalOrganizationChart"/>
    <dgm:cxn modelId="{B6A32DD4-DCAF-43C6-89F4-C00178B6AC03}" type="presParOf" srcId="{845F9759-7BFD-4B25-8534-021D739C298B}" destId="{165323EA-371A-4BE0-9D36-FEE6934FD379}" srcOrd="0" destOrd="0" presId="urn:microsoft.com/office/officeart/2009/3/layout/HorizontalOrganizationChart"/>
    <dgm:cxn modelId="{9136AEBA-6280-494A-A704-51017B5BE76E}" type="presParOf" srcId="{845F9759-7BFD-4B25-8534-021D739C298B}" destId="{9EB92EFE-BCEE-40D5-8C3F-61AC222DDDBA}" srcOrd="1" destOrd="0" presId="urn:microsoft.com/office/officeart/2009/3/layout/HorizontalOrganizationChart"/>
    <dgm:cxn modelId="{9A45804B-27A1-4885-B102-C07C47D8DB68}" type="presParOf" srcId="{C0AF273E-27CA-4335-9D5D-7F36A9C3B46A}" destId="{3CA3C21A-D448-4AA0-9610-0153E666DF99}" srcOrd="1" destOrd="0" presId="urn:microsoft.com/office/officeart/2009/3/layout/HorizontalOrganizationChart"/>
    <dgm:cxn modelId="{A9DDB4DB-3F68-4DB3-BFC0-FA3BA814A940}" type="presParOf" srcId="{C0AF273E-27CA-4335-9D5D-7F36A9C3B46A}" destId="{2948C38F-8084-4424-92CB-376D9CAFC187}" srcOrd="2" destOrd="0" presId="urn:microsoft.com/office/officeart/2009/3/layout/HorizontalOrganizationChart"/>
    <dgm:cxn modelId="{3B5E5098-EC95-4DCD-A133-30397AB4E466}" type="presParOf" srcId="{152A6D27-24E4-4704-807D-FFBD425D9FB1}" destId="{D2E587B4-1DFA-4F84-84E1-415127FDC031}" srcOrd="2" destOrd="0" presId="urn:microsoft.com/office/officeart/2009/3/layout/HorizontalOrganizationChart"/>
    <dgm:cxn modelId="{D8E1F225-00BE-48E8-8514-7E2856F2AC5D}" type="presParOf" srcId="{152A6D27-24E4-4704-807D-FFBD425D9FB1}" destId="{37793ECF-089D-4D04-98D5-6DFF2EB1B861}" srcOrd="3" destOrd="0" presId="urn:microsoft.com/office/officeart/2009/3/layout/HorizontalOrganizationChart"/>
    <dgm:cxn modelId="{2DB4BA80-05FB-49A2-901D-1EBF00AA23B7}" type="presParOf" srcId="{37793ECF-089D-4D04-98D5-6DFF2EB1B861}" destId="{1A98CD52-8B73-4968-A470-FA1CDAC4822B}" srcOrd="0" destOrd="0" presId="urn:microsoft.com/office/officeart/2009/3/layout/HorizontalOrganizationChart"/>
    <dgm:cxn modelId="{D668692F-3A50-4A74-8A23-1240B3E399F3}" type="presParOf" srcId="{1A98CD52-8B73-4968-A470-FA1CDAC4822B}" destId="{379A2B74-2905-4947-BAE0-53E77E5CE6DC}" srcOrd="0" destOrd="0" presId="urn:microsoft.com/office/officeart/2009/3/layout/HorizontalOrganizationChart"/>
    <dgm:cxn modelId="{22546704-2AA0-4B80-8407-926354B2F798}" type="presParOf" srcId="{1A98CD52-8B73-4968-A470-FA1CDAC4822B}" destId="{15980034-C8BB-4C94-B40B-C2BC4C84E42F}" srcOrd="1" destOrd="0" presId="urn:microsoft.com/office/officeart/2009/3/layout/HorizontalOrganizationChart"/>
    <dgm:cxn modelId="{1A323039-F7A4-4146-BFA8-0E679AAD7A47}" type="presParOf" srcId="{37793ECF-089D-4D04-98D5-6DFF2EB1B861}" destId="{D355C7F1-480A-4CA7-AD92-6D95A9E4A282}" srcOrd="1" destOrd="0" presId="urn:microsoft.com/office/officeart/2009/3/layout/HorizontalOrganizationChart"/>
    <dgm:cxn modelId="{07908884-F1E0-4B2F-B996-5B502B2A20DD}" type="presParOf" srcId="{37793ECF-089D-4D04-98D5-6DFF2EB1B861}" destId="{BAE65A16-6E13-4A34-836D-A26037D63A5F}" srcOrd="2" destOrd="0" presId="urn:microsoft.com/office/officeart/2009/3/layout/HorizontalOrganizationChart"/>
    <dgm:cxn modelId="{DF65C8CF-23DD-4316-8ED8-508E93527215}" type="presParOf" srcId="{C7C4584A-E7E4-4276-B79E-2F98C6380910}" destId="{94CDEC2F-818C-463C-8348-01E4EA6506F7}" srcOrd="2" destOrd="0" presId="urn:microsoft.com/office/officeart/2009/3/layout/HorizontalOrganizationChart"/>
    <dgm:cxn modelId="{78850EF7-08AE-4712-8864-468E7D349D08}" type="presParOf" srcId="{AFD9016F-690B-4840-99A6-AE36F81C4F08}" destId="{4BDA4CC8-DD58-45C4-8789-8D5DA03A4F91}"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E587B4-1DFA-4F84-84E1-415127FDC031}">
      <dsp:nvSpPr>
        <dsp:cNvPr id="0" name=""/>
        <dsp:cNvSpPr/>
      </dsp:nvSpPr>
      <dsp:spPr>
        <a:xfrm>
          <a:off x="4265448" y="3376859"/>
          <a:ext cx="199953" cy="214950"/>
        </a:xfrm>
        <a:custGeom>
          <a:avLst/>
          <a:gdLst/>
          <a:ahLst/>
          <a:cxnLst/>
          <a:rect l="0" t="0" r="0" b="0"/>
          <a:pathLst>
            <a:path>
              <a:moveTo>
                <a:pt x="0" y="0"/>
              </a:moveTo>
              <a:lnTo>
                <a:pt x="99976" y="0"/>
              </a:lnTo>
              <a:lnTo>
                <a:pt x="99976" y="214950"/>
              </a:lnTo>
              <a:lnTo>
                <a:pt x="199953" y="21495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5AD64AC-51D9-4256-B64D-B18AF984D755}">
      <dsp:nvSpPr>
        <dsp:cNvPr id="0" name=""/>
        <dsp:cNvSpPr/>
      </dsp:nvSpPr>
      <dsp:spPr>
        <a:xfrm>
          <a:off x="4265448" y="3161909"/>
          <a:ext cx="199953" cy="214950"/>
        </a:xfrm>
        <a:custGeom>
          <a:avLst/>
          <a:gdLst/>
          <a:ahLst/>
          <a:cxnLst/>
          <a:rect l="0" t="0" r="0" b="0"/>
          <a:pathLst>
            <a:path>
              <a:moveTo>
                <a:pt x="0" y="214950"/>
              </a:moveTo>
              <a:lnTo>
                <a:pt x="99976" y="214950"/>
              </a:lnTo>
              <a:lnTo>
                <a:pt x="99976" y="0"/>
              </a:lnTo>
              <a:lnTo>
                <a:pt x="199953"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1C9D5DE-1A62-4D46-8D02-5BC5926C9D49}">
      <dsp:nvSpPr>
        <dsp:cNvPr id="0" name=""/>
        <dsp:cNvSpPr/>
      </dsp:nvSpPr>
      <dsp:spPr>
        <a:xfrm>
          <a:off x="3065726" y="1979683"/>
          <a:ext cx="199953" cy="1397176"/>
        </a:xfrm>
        <a:custGeom>
          <a:avLst/>
          <a:gdLst/>
          <a:ahLst/>
          <a:cxnLst/>
          <a:rect l="0" t="0" r="0" b="0"/>
          <a:pathLst>
            <a:path>
              <a:moveTo>
                <a:pt x="0" y="0"/>
              </a:moveTo>
              <a:lnTo>
                <a:pt x="99976" y="0"/>
              </a:lnTo>
              <a:lnTo>
                <a:pt x="99976" y="1397176"/>
              </a:lnTo>
              <a:lnTo>
                <a:pt x="199953" y="1397176"/>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281A440-B050-4A28-ADEB-3DA4B343411A}">
      <dsp:nvSpPr>
        <dsp:cNvPr id="0" name=""/>
        <dsp:cNvSpPr/>
      </dsp:nvSpPr>
      <dsp:spPr>
        <a:xfrm>
          <a:off x="4265448" y="2087158"/>
          <a:ext cx="199953" cy="644850"/>
        </a:xfrm>
        <a:custGeom>
          <a:avLst/>
          <a:gdLst/>
          <a:ahLst/>
          <a:cxnLst/>
          <a:rect l="0" t="0" r="0" b="0"/>
          <a:pathLst>
            <a:path>
              <a:moveTo>
                <a:pt x="0" y="0"/>
              </a:moveTo>
              <a:lnTo>
                <a:pt x="99976" y="0"/>
              </a:lnTo>
              <a:lnTo>
                <a:pt x="99976" y="644850"/>
              </a:lnTo>
              <a:lnTo>
                <a:pt x="199953" y="64485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53ACFF-C515-4F77-BF06-FC62374EA0A9}">
      <dsp:nvSpPr>
        <dsp:cNvPr id="0" name=""/>
        <dsp:cNvSpPr/>
      </dsp:nvSpPr>
      <dsp:spPr>
        <a:xfrm>
          <a:off x="4265448" y="2087158"/>
          <a:ext cx="199953" cy="214950"/>
        </a:xfrm>
        <a:custGeom>
          <a:avLst/>
          <a:gdLst/>
          <a:ahLst/>
          <a:cxnLst/>
          <a:rect l="0" t="0" r="0" b="0"/>
          <a:pathLst>
            <a:path>
              <a:moveTo>
                <a:pt x="0" y="0"/>
              </a:moveTo>
              <a:lnTo>
                <a:pt x="99976" y="0"/>
              </a:lnTo>
              <a:lnTo>
                <a:pt x="99976" y="214950"/>
              </a:lnTo>
              <a:lnTo>
                <a:pt x="199953" y="21495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2C38B6-C8F2-45B9-B04A-A398C995EBAA}">
      <dsp:nvSpPr>
        <dsp:cNvPr id="0" name=""/>
        <dsp:cNvSpPr/>
      </dsp:nvSpPr>
      <dsp:spPr>
        <a:xfrm>
          <a:off x="4265448" y="1872208"/>
          <a:ext cx="199953" cy="214950"/>
        </a:xfrm>
        <a:custGeom>
          <a:avLst/>
          <a:gdLst/>
          <a:ahLst/>
          <a:cxnLst/>
          <a:rect l="0" t="0" r="0" b="0"/>
          <a:pathLst>
            <a:path>
              <a:moveTo>
                <a:pt x="0" y="214950"/>
              </a:moveTo>
              <a:lnTo>
                <a:pt x="99976" y="214950"/>
              </a:lnTo>
              <a:lnTo>
                <a:pt x="99976" y="0"/>
              </a:lnTo>
              <a:lnTo>
                <a:pt x="199953"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4D0DB09-7047-4BA2-9E1C-046E1AE097E4}">
      <dsp:nvSpPr>
        <dsp:cNvPr id="0" name=""/>
        <dsp:cNvSpPr/>
      </dsp:nvSpPr>
      <dsp:spPr>
        <a:xfrm>
          <a:off x="4265448" y="1442307"/>
          <a:ext cx="199953" cy="644850"/>
        </a:xfrm>
        <a:custGeom>
          <a:avLst/>
          <a:gdLst/>
          <a:ahLst/>
          <a:cxnLst/>
          <a:rect l="0" t="0" r="0" b="0"/>
          <a:pathLst>
            <a:path>
              <a:moveTo>
                <a:pt x="0" y="644850"/>
              </a:moveTo>
              <a:lnTo>
                <a:pt x="99976" y="644850"/>
              </a:lnTo>
              <a:lnTo>
                <a:pt x="99976" y="0"/>
              </a:lnTo>
              <a:lnTo>
                <a:pt x="199953"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E7AA99-8105-478D-91F6-642B63968EAE}">
      <dsp:nvSpPr>
        <dsp:cNvPr id="0" name=""/>
        <dsp:cNvSpPr/>
      </dsp:nvSpPr>
      <dsp:spPr>
        <a:xfrm>
          <a:off x="3065726" y="1979683"/>
          <a:ext cx="199953" cy="107475"/>
        </a:xfrm>
        <a:custGeom>
          <a:avLst/>
          <a:gdLst/>
          <a:ahLst/>
          <a:cxnLst/>
          <a:rect l="0" t="0" r="0" b="0"/>
          <a:pathLst>
            <a:path>
              <a:moveTo>
                <a:pt x="0" y="0"/>
              </a:moveTo>
              <a:lnTo>
                <a:pt x="99976" y="0"/>
              </a:lnTo>
              <a:lnTo>
                <a:pt x="99976" y="107475"/>
              </a:lnTo>
              <a:lnTo>
                <a:pt x="199953" y="107475"/>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F0CAC39-6E64-4664-8883-7625A336109C}">
      <dsp:nvSpPr>
        <dsp:cNvPr id="0" name=""/>
        <dsp:cNvSpPr/>
      </dsp:nvSpPr>
      <dsp:spPr>
        <a:xfrm>
          <a:off x="4265448" y="582506"/>
          <a:ext cx="199953" cy="429900"/>
        </a:xfrm>
        <a:custGeom>
          <a:avLst/>
          <a:gdLst/>
          <a:ahLst/>
          <a:cxnLst/>
          <a:rect l="0" t="0" r="0" b="0"/>
          <a:pathLst>
            <a:path>
              <a:moveTo>
                <a:pt x="0" y="0"/>
              </a:moveTo>
              <a:lnTo>
                <a:pt x="99976" y="0"/>
              </a:lnTo>
              <a:lnTo>
                <a:pt x="99976" y="429900"/>
              </a:lnTo>
              <a:lnTo>
                <a:pt x="199953" y="42990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1A4875-6360-447A-81E7-F85A4F93BB00}">
      <dsp:nvSpPr>
        <dsp:cNvPr id="0" name=""/>
        <dsp:cNvSpPr/>
      </dsp:nvSpPr>
      <dsp:spPr>
        <a:xfrm>
          <a:off x="4265448" y="536786"/>
          <a:ext cx="199953" cy="91440"/>
        </a:xfrm>
        <a:custGeom>
          <a:avLst/>
          <a:gdLst/>
          <a:ahLst/>
          <a:cxnLst/>
          <a:rect l="0" t="0" r="0" b="0"/>
          <a:pathLst>
            <a:path>
              <a:moveTo>
                <a:pt x="0" y="45720"/>
              </a:moveTo>
              <a:lnTo>
                <a:pt x="199953" y="4572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01129D-3999-4B8C-AB95-FB1D68C982DF}">
      <dsp:nvSpPr>
        <dsp:cNvPr id="0" name=""/>
        <dsp:cNvSpPr/>
      </dsp:nvSpPr>
      <dsp:spPr>
        <a:xfrm>
          <a:off x="4265448" y="152606"/>
          <a:ext cx="199953" cy="429900"/>
        </a:xfrm>
        <a:custGeom>
          <a:avLst/>
          <a:gdLst/>
          <a:ahLst/>
          <a:cxnLst/>
          <a:rect l="0" t="0" r="0" b="0"/>
          <a:pathLst>
            <a:path>
              <a:moveTo>
                <a:pt x="0" y="429900"/>
              </a:moveTo>
              <a:lnTo>
                <a:pt x="99976" y="429900"/>
              </a:lnTo>
              <a:lnTo>
                <a:pt x="99976" y="0"/>
              </a:lnTo>
              <a:lnTo>
                <a:pt x="199953"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B84708-A9A5-4349-95E9-5E060C174B15}">
      <dsp:nvSpPr>
        <dsp:cNvPr id="0" name=""/>
        <dsp:cNvSpPr/>
      </dsp:nvSpPr>
      <dsp:spPr>
        <a:xfrm>
          <a:off x="3065726" y="582506"/>
          <a:ext cx="199953" cy="1397176"/>
        </a:xfrm>
        <a:custGeom>
          <a:avLst/>
          <a:gdLst/>
          <a:ahLst/>
          <a:cxnLst/>
          <a:rect l="0" t="0" r="0" b="0"/>
          <a:pathLst>
            <a:path>
              <a:moveTo>
                <a:pt x="0" y="1397176"/>
              </a:moveTo>
              <a:lnTo>
                <a:pt x="99976" y="1397176"/>
              </a:lnTo>
              <a:lnTo>
                <a:pt x="99976" y="0"/>
              </a:lnTo>
              <a:lnTo>
                <a:pt x="199953" y="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4DB04ED-9330-42D8-95BB-132049F65D4C}">
      <dsp:nvSpPr>
        <dsp:cNvPr id="0" name=""/>
        <dsp:cNvSpPr/>
      </dsp:nvSpPr>
      <dsp:spPr>
        <a:xfrm>
          <a:off x="2065957" y="1827218"/>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图形绘制</a:t>
          </a:r>
        </a:p>
      </dsp:txBody>
      <dsp:txXfrm>
        <a:off x="2065957" y="1827218"/>
        <a:ext cx="999768" cy="304929"/>
      </dsp:txXfrm>
    </dsp:sp>
    <dsp:sp modelId="{24E6E409-4982-4B02-B160-ABCDA13CFA46}">
      <dsp:nvSpPr>
        <dsp:cNvPr id="0" name=""/>
        <dsp:cNvSpPr/>
      </dsp:nvSpPr>
      <dsp:spPr>
        <a:xfrm>
          <a:off x="3265679" y="430042"/>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基本概念</a:t>
          </a:r>
        </a:p>
      </dsp:txBody>
      <dsp:txXfrm>
        <a:off x="3265679" y="430042"/>
        <a:ext cx="999768" cy="304929"/>
      </dsp:txXfrm>
    </dsp:sp>
    <dsp:sp modelId="{90043900-1976-4F40-AE9C-6E50EAC47A7E}">
      <dsp:nvSpPr>
        <dsp:cNvPr id="0" name=""/>
        <dsp:cNvSpPr/>
      </dsp:nvSpPr>
      <dsp:spPr>
        <a:xfrm>
          <a:off x="4465401" y="141"/>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绘图区</a:t>
          </a:r>
        </a:p>
      </dsp:txBody>
      <dsp:txXfrm>
        <a:off x="4465401" y="141"/>
        <a:ext cx="999768" cy="304929"/>
      </dsp:txXfrm>
    </dsp:sp>
    <dsp:sp modelId="{D4C9555D-4077-487F-8AED-DD4817B42492}">
      <dsp:nvSpPr>
        <dsp:cNvPr id="0" name=""/>
        <dsp:cNvSpPr/>
      </dsp:nvSpPr>
      <dsp:spPr>
        <a:xfrm>
          <a:off x="4465401" y="430042"/>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坐标轴</a:t>
          </a:r>
        </a:p>
      </dsp:txBody>
      <dsp:txXfrm>
        <a:off x="4465401" y="430042"/>
        <a:ext cx="999768" cy="304929"/>
      </dsp:txXfrm>
    </dsp:sp>
    <dsp:sp modelId="{D255418D-F21A-4559-8D71-CA260CBD7E3C}">
      <dsp:nvSpPr>
        <dsp:cNvPr id="0" name=""/>
        <dsp:cNvSpPr/>
      </dsp:nvSpPr>
      <dsp:spPr>
        <a:xfrm>
          <a:off x="4465401" y="859942"/>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数据点</a:t>
          </a:r>
        </a:p>
      </dsp:txBody>
      <dsp:txXfrm>
        <a:off x="4465401" y="859942"/>
        <a:ext cx="999768" cy="304929"/>
      </dsp:txXfrm>
    </dsp:sp>
    <dsp:sp modelId="{B3B69E05-9669-4E27-A650-D8D40A4732D4}">
      <dsp:nvSpPr>
        <dsp:cNvPr id="0" name=""/>
        <dsp:cNvSpPr/>
      </dsp:nvSpPr>
      <dsp:spPr>
        <a:xfrm>
          <a:off x="3265679" y="1934693"/>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kern="1200"/>
            <a:t>Matplotlib</a:t>
          </a:r>
          <a:endParaRPr lang="zh-CN" altLang="en-US" sz="1200" kern="1200"/>
        </a:p>
      </dsp:txBody>
      <dsp:txXfrm>
        <a:off x="3265679" y="1934693"/>
        <a:ext cx="999768" cy="304929"/>
      </dsp:txXfrm>
    </dsp:sp>
    <dsp:sp modelId="{50E8224E-430D-40DD-832D-31D9AE7EDDDD}">
      <dsp:nvSpPr>
        <dsp:cNvPr id="0" name=""/>
        <dsp:cNvSpPr/>
      </dsp:nvSpPr>
      <dsp:spPr>
        <a:xfrm>
          <a:off x="4465401" y="1289842"/>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散点图</a:t>
          </a:r>
        </a:p>
      </dsp:txBody>
      <dsp:txXfrm>
        <a:off x="4465401" y="1289842"/>
        <a:ext cx="999768" cy="304929"/>
      </dsp:txXfrm>
    </dsp:sp>
    <dsp:sp modelId="{D0CB9F84-9420-4EE5-88A8-6C1CB892F118}">
      <dsp:nvSpPr>
        <dsp:cNvPr id="0" name=""/>
        <dsp:cNvSpPr/>
      </dsp:nvSpPr>
      <dsp:spPr>
        <a:xfrm>
          <a:off x="4465401" y="1719743"/>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条形图</a:t>
          </a:r>
        </a:p>
      </dsp:txBody>
      <dsp:txXfrm>
        <a:off x="4465401" y="1719743"/>
        <a:ext cx="999768" cy="304929"/>
      </dsp:txXfrm>
    </dsp:sp>
    <dsp:sp modelId="{573393A6-D31B-481E-AB4B-1A8C52320C03}">
      <dsp:nvSpPr>
        <dsp:cNvPr id="0" name=""/>
        <dsp:cNvSpPr/>
      </dsp:nvSpPr>
      <dsp:spPr>
        <a:xfrm>
          <a:off x="4465401" y="2149643"/>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饼图</a:t>
          </a:r>
        </a:p>
      </dsp:txBody>
      <dsp:txXfrm>
        <a:off x="4465401" y="2149643"/>
        <a:ext cx="999768" cy="304929"/>
      </dsp:txXfrm>
    </dsp:sp>
    <dsp:sp modelId="{B83D6714-D4AA-4616-AD29-1EBA51E0CEDA}">
      <dsp:nvSpPr>
        <dsp:cNvPr id="0" name=""/>
        <dsp:cNvSpPr/>
      </dsp:nvSpPr>
      <dsp:spPr>
        <a:xfrm>
          <a:off x="4465401" y="2579544"/>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kern="1200"/>
            <a:t>3D</a:t>
          </a:r>
          <a:r>
            <a:rPr lang="zh-CN" altLang="en-US" sz="1200" kern="1200"/>
            <a:t>图</a:t>
          </a:r>
        </a:p>
      </dsp:txBody>
      <dsp:txXfrm>
        <a:off x="4465401" y="2579544"/>
        <a:ext cx="999768" cy="304929"/>
      </dsp:txXfrm>
    </dsp:sp>
    <dsp:sp modelId="{16E07619-7EDD-4D7A-834D-E59D2C714897}">
      <dsp:nvSpPr>
        <dsp:cNvPr id="0" name=""/>
        <dsp:cNvSpPr/>
      </dsp:nvSpPr>
      <dsp:spPr>
        <a:xfrm>
          <a:off x="3265679" y="3224394"/>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kern="1200"/>
            <a:t>Seaborn</a:t>
          </a:r>
          <a:endParaRPr lang="zh-CN" altLang="en-US" sz="1200" kern="1200"/>
        </a:p>
      </dsp:txBody>
      <dsp:txXfrm>
        <a:off x="3265679" y="3224394"/>
        <a:ext cx="999768" cy="304929"/>
      </dsp:txXfrm>
    </dsp:sp>
    <dsp:sp modelId="{165323EA-371A-4BE0-9D36-FEE6934FD379}">
      <dsp:nvSpPr>
        <dsp:cNvPr id="0" name=""/>
        <dsp:cNvSpPr/>
      </dsp:nvSpPr>
      <dsp:spPr>
        <a:xfrm>
          <a:off x="4465401" y="3009444"/>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来源与特点</a:t>
          </a:r>
        </a:p>
      </dsp:txBody>
      <dsp:txXfrm>
        <a:off x="4465401" y="3009444"/>
        <a:ext cx="999768" cy="304929"/>
      </dsp:txXfrm>
    </dsp:sp>
    <dsp:sp modelId="{379A2B74-2905-4947-BAE0-53E77E5CE6DC}">
      <dsp:nvSpPr>
        <dsp:cNvPr id="0" name=""/>
        <dsp:cNvSpPr/>
      </dsp:nvSpPr>
      <dsp:spPr>
        <a:xfrm>
          <a:off x="4465401" y="3439344"/>
          <a:ext cx="999768" cy="30492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a:t>特色绘图</a:t>
          </a:r>
        </a:p>
      </dsp:txBody>
      <dsp:txXfrm>
        <a:off x="4465401" y="3439344"/>
        <a:ext cx="999768" cy="304929"/>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2021/1/28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wmf>
</file>

<file path=ppt/media/image11.png>
</file>

<file path=ppt/media/image12.wmf>
</file>

<file path=ppt/media/image13.wmf>
</file>

<file path=ppt/media/image14.png>
</file>

<file path=ppt/media/image15.wmf>
</file>

<file path=ppt/media/image16.png>
</file>

<file path=ppt/media/image17.wmf>
</file>

<file path=ppt/media/image18.png>
</file>

<file path=ppt/media/image19.wmf>
</file>

<file path=ppt/media/image20.wmf>
</file>

<file path=ppt/media/image21.png>
</file>

<file path=ppt/media/image22.png>
</file>

<file path=ppt/media/image23.wmf>
</file>

<file path=ppt/media/image24.png>
</file>

<file path=ppt/media/image25.wmf>
</file>

<file path=ppt/media/image26.png>
</file>

<file path=ppt/media/image27.wmf>
</file>

<file path=ppt/media/image28.wmf>
</file>

<file path=ppt/media/image29.png>
</file>

<file path=ppt/media/image3.jpeg>
</file>

<file path=ppt/media/image30.png>
</file>

<file path=ppt/media/image31.wmf>
</file>

<file path=ppt/media/image32.png>
</file>

<file path=ppt/media/image33.png>
</file>

<file path=ppt/media/image34.wmf>
</file>

<file path=ppt/media/image35.png>
</file>

<file path=ppt/media/image36.png>
</file>

<file path=ppt/media/image37.wmf>
</file>

<file path=ppt/media/image38.wmf>
</file>

<file path=ppt/media/image39.png>
</file>

<file path=ppt/media/image4.png>
</file>

<file path=ppt/media/image40.wmf>
</file>

<file path=ppt/media/image41.png>
</file>

<file path=ppt/media/image5.wmf>
</file>

<file path=ppt/media/image6.png>
</file>

<file path=ppt/media/image6.wmf>
</file>

<file path=ppt/media/image7.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2021/1/28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23850" algn="l" rtl="0" eaLnBrk="0" fontAlgn="base" hangingPunct="0">
      <a:spcBef>
        <a:spcPct val="30000"/>
      </a:spcBef>
      <a:spcAft>
        <a:spcPct val="0"/>
      </a:spcAft>
      <a:defRPr sz="900" kern="1200">
        <a:solidFill>
          <a:schemeClr val="tx1"/>
        </a:solidFill>
        <a:latin typeface="+mn-lt"/>
        <a:ea typeface="+mn-ea"/>
        <a:cs typeface="+mn-cs"/>
      </a:defRPr>
    </a:lvl2pPr>
    <a:lvl3pPr marL="648970" algn="l" rtl="0" eaLnBrk="0" fontAlgn="base" hangingPunct="0">
      <a:spcBef>
        <a:spcPct val="30000"/>
      </a:spcBef>
      <a:spcAft>
        <a:spcPct val="0"/>
      </a:spcAft>
      <a:defRPr sz="900" kern="1200">
        <a:solidFill>
          <a:schemeClr val="tx1"/>
        </a:solidFill>
        <a:latin typeface="+mn-lt"/>
        <a:ea typeface="+mn-ea"/>
        <a:cs typeface="+mn-cs"/>
      </a:defRPr>
    </a:lvl3pPr>
    <a:lvl4pPr marL="974090" algn="l" rtl="0" eaLnBrk="0" fontAlgn="base" hangingPunct="0">
      <a:spcBef>
        <a:spcPct val="30000"/>
      </a:spcBef>
      <a:spcAft>
        <a:spcPct val="0"/>
      </a:spcAft>
      <a:defRPr sz="900" kern="1200">
        <a:solidFill>
          <a:schemeClr val="tx1"/>
        </a:solidFill>
        <a:latin typeface="+mn-lt"/>
        <a:ea typeface="+mn-ea"/>
        <a:cs typeface="+mn-cs"/>
      </a:defRPr>
    </a:lvl4pPr>
    <a:lvl5pPr marL="1299210" algn="l" rtl="0" eaLnBrk="0" fontAlgn="base" hangingPunct="0">
      <a:spcBef>
        <a:spcPct val="30000"/>
      </a:spcBef>
      <a:spcAft>
        <a:spcPct val="0"/>
      </a:spcAft>
      <a:defRPr sz="900" kern="1200">
        <a:solidFill>
          <a:schemeClr val="tx1"/>
        </a:solidFill>
        <a:latin typeface="+mn-lt"/>
        <a:ea typeface="+mn-ea"/>
        <a:cs typeface="+mn-cs"/>
      </a:defRPr>
    </a:lvl5pPr>
    <a:lvl6pPr marL="1625600" algn="l" defTabSz="650240" rtl="0" eaLnBrk="1" latinLnBrk="0" hangingPunct="1">
      <a:defRPr sz="900" kern="1200">
        <a:solidFill>
          <a:schemeClr val="tx1"/>
        </a:solidFill>
        <a:latin typeface="+mn-lt"/>
        <a:ea typeface="+mn-ea"/>
        <a:cs typeface="+mn-cs"/>
      </a:defRPr>
    </a:lvl6pPr>
    <a:lvl7pPr marL="1950720" algn="l" defTabSz="650240" rtl="0" eaLnBrk="1" latinLnBrk="0" hangingPunct="1">
      <a:defRPr sz="900" kern="1200">
        <a:solidFill>
          <a:schemeClr val="tx1"/>
        </a:solidFill>
        <a:latin typeface="+mn-lt"/>
        <a:ea typeface="+mn-ea"/>
        <a:cs typeface="+mn-cs"/>
      </a:defRPr>
    </a:lvl7pPr>
    <a:lvl8pPr marL="2275840" algn="l" defTabSz="650240" rtl="0" eaLnBrk="1" latinLnBrk="0" hangingPunct="1">
      <a:defRPr sz="900" kern="1200">
        <a:solidFill>
          <a:schemeClr val="tx1"/>
        </a:solidFill>
        <a:latin typeface="+mn-lt"/>
        <a:ea typeface="+mn-ea"/>
        <a:cs typeface="+mn-cs"/>
      </a:defRPr>
    </a:lvl8pPr>
    <a:lvl9pPr marL="2600960" algn="l" defTabSz="65024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6</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20292131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2191710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14592429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32600715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10000315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41556692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2059147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32541208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23</a:t>
            </a:fld>
            <a:endParaRPr lang="zh-CN" altLang="en-US"/>
          </a:p>
        </p:txBody>
      </p:sp>
    </p:spTree>
    <p:extLst>
      <p:ext uri="{BB962C8B-B14F-4D97-AF65-F5344CB8AC3E}">
        <p14:creationId xmlns:p14="http://schemas.microsoft.com/office/powerpoint/2010/main" val="808550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24</a:t>
            </a:fld>
            <a:endParaRPr lang="zh-CN" altLang="en-US"/>
          </a:p>
        </p:txBody>
      </p:sp>
    </p:spTree>
    <p:extLst>
      <p:ext uri="{BB962C8B-B14F-4D97-AF65-F5344CB8AC3E}">
        <p14:creationId xmlns:p14="http://schemas.microsoft.com/office/powerpoint/2010/main" val="769940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18065683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26</a:t>
            </a:fld>
            <a:endParaRPr lang="zh-CN" altLang="en-US"/>
          </a:p>
        </p:txBody>
      </p:sp>
    </p:spTree>
    <p:extLst>
      <p:ext uri="{BB962C8B-B14F-4D97-AF65-F5344CB8AC3E}">
        <p14:creationId xmlns:p14="http://schemas.microsoft.com/office/powerpoint/2010/main" val="42837960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27</a:t>
            </a:fld>
            <a:endParaRPr lang="zh-CN" altLang="en-US"/>
          </a:p>
        </p:txBody>
      </p:sp>
    </p:spTree>
    <p:extLst>
      <p:ext uri="{BB962C8B-B14F-4D97-AF65-F5344CB8AC3E}">
        <p14:creationId xmlns:p14="http://schemas.microsoft.com/office/powerpoint/2010/main" val="13973361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28</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29</a:t>
            </a:fld>
            <a:endParaRPr lang="zh-CN" altLang="en-US"/>
          </a:p>
        </p:txBody>
      </p:sp>
    </p:spTree>
    <p:extLst>
      <p:ext uri="{BB962C8B-B14F-4D97-AF65-F5344CB8AC3E}">
        <p14:creationId xmlns:p14="http://schemas.microsoft.com/office/powerpoint/2010/main" val="33500066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30</a:t>
            </a:fld>
            <a:endParaRPr lang="zh-CN" altLang="en-US"/>
          </a:p>
        </p:txBody>
      </p:sp>
    </p:spTree>
    <p:extLst>
      <p:ext uri="{BB962C8B-B14F-4D97-AF65-F5344CB8AC3E}">
        <p14:creationId xmlns:p14="http://schemas.microsoft.com/office/powerpoint/2010/main" val="29577867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31</a:t>
            </a:fld>
            <a:endParaRPr lang="zh-CN" altLang="en-US"/>
          </a:p>
        </p:txBody>
      </p:sp>
    </p:spTree>
    <p:extLst>
      <p:ext uri="{BB962C8B-B14F-4D97-AF65-F5344CB8AC3E}">
        <p14:creationId xmlns:p14="http://schemas.microsoft.com/office/powerpoint/2010/main" val="23603479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32</a:t>
            </a:fld>
            <a:endParaRPr lang="zh-CN" altLang="en-US"/>
          </a:p>
        </p:txBody>
      </p:sp>
    </p:spTree>
    <p:extLst>
      <p:ext uri="{BB962C8B-B14F-4D97-AF65-F5344CB8AC3E}">
        <p14:creationId xmlns:p14="http://schemas.microsoft.com/office/powerpoint/2010/main" val="2346698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33</a:t>
            </a:fld>
            <a:endParaRPr lang="zh-CN" altLang="en-US"/>
          </a:p>
        </p:txBody>
      </p:sp>
    </p:spTree>
    <p:extLst>
      <p:ext uri="{BB962C8B-B14F-4D97-AF65-F5344CB8AC3E}">
        <p14:creationId xmlns:p14="http://schemas.microsoft.com/office/powerpoint/2010/main" val="7688047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34</a:t>
            </a:fld>
            <a:endParaRPr lang="zh-CN" altLang="en-US"/>
          </a:p>
        </p:txBody>
      </p:sp>
    </p:spTree>
    <p:extLst>
      <p:ext uri="{BB962C8B-B14F-4D97-AF65-F5344CB8AC3E}">
        <p14:creationId xmlns:p14="http://schemas.microsoft.com/office/powerpoint/2010/main" val="3969952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9756970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35</a:t>
            </a:fld>
            <a:endParaRPr lang="zh-CN" altLang="en-US"/>
          </a:p>
        </p:txBody>
      </p:sp>
    </p:spTree>
    <p:extLst>
      <p:ext uri="{BB962C8B-B14F-4D97-AF65-F5344CB8AC3E}">
        <p14:creationId xmlns:p14="http://schemas.microsoft.com/office/powerpoint/2010/main" val="40485304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36</a:t>
            </a:fld>
            <a:endParaRPr lang="zh-CN" altLang="en-US"/>
          </a:p>
        </p:txBody>
      </p:sp>
    </p:spTree>
    <p:extLst>
      <p:ext uri="{BB962C8B-B14F-4D97-AF65-F5344CB8AC3E}">
        <p14:creationId xmlns:p14="http://schemas.microsoft.com/office/powerpoint/2010/main" val="2734959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38</a:t>
            </a:fld>
            <a:endParaRPr lang="zh-CN" altLang="en-US"/>
          </a:p>
        </p:txBody>
      </p:sp>
    </p:spTree>
    <p:extLst>
      <p:ext uri="{BB962C8B-B14F-4D97-AF65-F5344CB8AC3E}">
        <p14:creationId xmlns:p14="http://schemas.microsoft.com/office/powerpoint/2010/main" val="10038046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39</a:t>
            </a:fld>
            <a:endParaRPr lang="zh-CN" altLang="en-US"/>
          </a:p>
        </p:txBody>
      </p:sp>
    </p:spTree>
    <p:extLst>
      <p:ext uri="{BB962C8B-B14F-4D97-AF65-F5344CB8AC3E}">
        <p14:creationId xmlns:p14="http://schemas.microsoft.com/office/powerpoint/2010/main" val="2334743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40</a:t>
            </a:fld>
            <a:endParaRPr lang="zh-CN" altLang="en-US"/>
          </a:p>
        </p:txBody>
      </p:sp>
    </p:spTree>
    <p:extLst>
      <p:ext uri="{BB962C8B-B14F-4D97-AF65-F5344CB8AC3E}">
        <p14:creationId xmlns:p14="http://schemas.microsoft.com/office/powerpoint/2010/main" val="6649581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41</a:t>
            </a:fld>
            <a:endParaRPr lang="zh-CN" altLang="en-US"/>
          </a:p>
        </p:txBody>
      </p:sp>
    </p:spTree>
    <p:extLst>
      <p:ext uri="{BB962C8B-B14F-4D97-AF65-F5344CB8AC3E}">
        <p14:creationId xmlns:p14="http://schemas.microsoft.com/office/powerpoint/2010/main" val="29856069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42</a:t>
            </a:fld>
            <a:endParaRPr lang="zh-CN" altLang="en-US"/>
          </a:p>
        </p:txBody>
      </p:sp>
    </p:spTree>
    <p:extLst>
      <p:ext uri="{BB962C8B-B14F-4D97-AF65-F5344CB8AC3E}">
        <p14:creationId xmlns:p14="http://schemas.microsoft.com/office/powerpoint/2010/main" val="42840104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43</a:t>
            </a:fld>
            <a:endParaRPr lang="zh-CN" altLang="en-US"/>
          </a:p>
        </p:txBody>
      </p:sp>
    </p:spTree>
    <p:extLst>
      <p:ext uri="{BB962C8B-B14F-4D97-AF65-F5344CB8AC3E}">
        <p14:creationId xmlns:p14="http://schemas.microsoft.com/office/powerpoint/2010/main" val="2910512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368263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3139518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2433721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3402315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13</a:t>
            </a:fld>
            <a:endParaRPr lang="zh-CN" altLang="en-US"/>
          </a:p>
        </p:txBody>
      </p:sp>
    </p:spTree>
    <p:extLst>
      <p:ext uri="{BB962C8B-B14F-4D97-AF65-F5344CB8AC3E}">
        <p14:creationId xmlns:p14="http://schemas.microsoft.com/office/powerpoint/2010/main" val="1112941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1782703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2080260" cy="345440"/>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新零售概述</a:t>
            </a:r>
          </a:p>
        </p:txBody>
      </p:sp>
      <p:cxnSp>
        <p:nvCxnSpPr>
          <p:cNvPr id="7" name="直接连接符 6"/>
          <p:cNvCxnSpPr/>
          <p:nvPr/>
        </p:nvCxnSpPr>
        <p:spPr>
          <a:xfrm>
            <a:off x="269240" y="628015"/>
            <a:ext cx="208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2308860" cy="345440"/>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新零售的框架</a:t>
            </a:r>
          </a:p>
        </p:txBody>
      </p:sp>
      <p:cxnSp>
        <p:nvCxnSpPr>
          <p:cNvPr id="7" name="直接连接符 6"/>
          <p:cNvCxnSpPr/>
          <p:nvPr userDrawn="1"/>
        </p:nvCxnSpPr>
        <p:spPr>
          <a:xfrm>
            <a:off x="269240" y="628015"/>
            <a:ext cx="2340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1">
          <a:blip r:embed="rId2">
            <a:alphaModFix amt="4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
        <p:nvSpPr>
          <p:cNvPr id="5" name="文本框 32"/>
          <p:cNvSpPr txBox="1"/>
          <p:nvPr userDrawn="1"/>
        </p:nvSpPr>
        <p:spPr>
          <a:xfrm>
            <a:off x="265271" y="257676"/>
            <a:ext cx="2677664"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第三节 </a:t>
            </a:r>
            <a:r>
              <a:rPr lang="en-US" altLang="zh-CN" sz="1800" dirty="0" err="1">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Seaborn</a:t>
            </a:r>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图形绘制</a:t>
            </a:r>
          </a:p>
        </p:txBody>
      </p:sp>
      <p:cxnSp>
        <p:nvCxnSpPr>
          <p:cNvPr id="7" name="直接连接符 6"/>
          <p:cNvCxnSpPr/>
          <p:nvPr userDrawn="1"/>
        </p:nvCxnSpPr>
        <p:spPr>
          <a:xfrm>
            <a:off x="269240" y="628015"/>
            <a:ext cx="280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
        <p:nvSpPr>
          <p:cNvPr id="5" name="文本框 32"/>
          <p:cNvSpPr txBox="1"/>
          <p:nvPr userDrawn="1"/>
        </p:nvSpPr>
        <p:spPr>
          <a:xfrm>
            <a:off x="265271" y="257676"/>
            <a:ext cx="3947242"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0030101010101" charset="-122"/>
                <a:ea typeface="黑体" panose="02010600030101010101" charset="-122"/>
                <a:cs typeface="黑体" panose="02010600030101010101" charset="-122"/>
                <a:sym typeface="+mn-lt"/>
              </a:rPr>
              <a:t>第四节 案例</a:t>
            </a:r>
            <a:r>
              <a:rPr lang="en-US" altLang="zh-CN" sz="1800" dirty="0">
                <a:solidFill>
                  <a:schemeClr val="tx1">
                    <a:lumMod val="50000"/>
                    <a:lumOff val="50000"/>
                  </a:schemeClr>
                </a:solidFill>
                <a:latin typeface="黑体" panose="02010600030101010101" charset="-122"/>
                <a:ea typeface="黑体" panose="02010600030101010101" charset="-122"/>
                <a:cs typeface="黑体" panose="02010600030101010101" charset="-122"/>
                <a:sym typeface="+mn-lt"/>
              </a:rPr>
              <a:t>:</a:t>
            </a:r>
            <a:r>
              <a:rPr lang="zh-CN" altLang="en-US" sz="1800" dirty="0">
                <a:solidFill>
                  <a:schemeClr val="tx1">
                    <a:lumMod val="50000"/>
                    <a:lumOff val="50000"/>
                  </a:schemeClr>
                </a:solidFill>
                <a:latin typeface="黑体" panose="02010600030101010101" charset="-122"/>
                <a:ea typeface="黑体" panose="02010600030101010101" charset="-122"/>
                <a:cs typeface="黑体" panose="02010600030101010101" charset="-122"/>
                <a:sym typeface="+mn-lt"/>
              </a:rPr>
              <a:t>股票价格变动图形绘制</a:t>
            </a:r>
          </a:p>
        </p:txBody>
      </p:sp>
      <p:cxnSp>
        <p:nvCxnSpPr>
          <p:cNvPr id="7" name="直接连接符 6"/>
          <p:cNvCxnSpPr/>
          <p:nvPr userDrawn="1"/>
        </p:nvCxnSpPr>
        <p:spPr>
          <a:xfrm flipV="1">
            <a:off x="269240" y="603929"/>
            <a:ext cx="3943273"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9112679"/>
      </p:ext>
    </p:extLst>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基本概念</a:t>
            </a:r>
          </a:p>
        </p:txBody>
      </p:sp>
      <p:cxnSp>
        <p:nvCxnSpPr>
          <p:cNvPr id="7" name="直接连接符 6"/>
          <p:cNvCxnSpPr/>
          <p:nvPr/>
        </p:nvCxnSpPr>
        <p:spPr>
          <a:xfrm>
            <a:off x="269240" y="628015"/>
            <a:ext cx="208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3023913"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a:t>
            </a:r>
            <a:r>
              <a:rPr lang="en-US" altLang="zh-CN" sz="1800" dirty="0" err="1">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Matplotlib</a:t>
            </a:r>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图形绘制</a:t>
            </a:r>
          </a:p>
        </p:txBody>
      </p:sp>
      <p:cxnSp>
        <p:nvCxnSpPr>
          <p:cNvPr id="7" name="直接连接符 6"/>
          <p:cNvCxnSpPr/>
          <p:nvPr userDrawn="1"/>
        </p:nvCxnSpPr>
        <p:spPr>
          <a:xfrm flipV="1">
            <a:off x="269240" y="603929"/>
            <a:ext cx="3019944"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1.jpe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62" r:id="rId6"/>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60" r:id="rId4"/>
    <p:sldLayoutId id="2147483661" r:id="rId5"/>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image" Target="../media/image2.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matplotlib.org/gallery.html"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wmf"/></Relationships>
</file>

<file path=ppt/slides/_rels/slide17.xml.rels><?xml version="1.0" encoding="UTF-8" standalone="yes"?>
<Relationships xmlns="http://schemas.openxmlformats.org/package/2006/relationships"><Relationship Id="rId3" Type="http://schemas.openxmlformats.org/officeDocument/2006/relationships/hyperlink" Target="https://matplotlib.org/api/_as_gen/matplotlib.pyplot.scatter.html#matplotlib.pyplot.scatter" TargetMode="External"/><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9.wmf"/></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15.xml"/><Relationship Id="rId1" Type="http://schemas.openxmlformats.org/officeDocument/2006/relationships/slideLayout" Target="../slideLayouts/slideLayout9.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w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image" Target="../media/image12.w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19.xml"/><Relationship Id="rId1" Type="http://schemas.openxmlformats.org/officeDocument/2006/relationships/slideLayout" Target="../slideLayouts/slideLayout9.xml"/><Relationship Id="rId6" Type="http://schemas.microsoft.com/office/2007/relationships/hdphoto" Target="../media/hdphoto2.wdp"/><Relationship Id="rId5" Type="http://schemas.openxmlformats.org/officeDocument/2006/relationships/image" Target="../media/image14.png"/><Relationship Id="rId4" Type="http://schemas.openxmlformats.org/officeDocument/2006/relationships/image" Target="../media/image13.w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22.xml"/><Relationship Id="rId1" Type="http://schemas.openxmlformats.org/officeDocument/2006/relationships/slideLayout" Target="../slideLayouts/slideLayout9.xml"/><Relationship Id="rId6" Type="http://schemas.microsoft.com/office/2007/relationships/hdphoto" Target="../media/hdphoto3.wdp"/><Relationship Id="rId5" Type="http://schemas.openxmlformats.org/officeDocument/2006/relationships/image" Target="../media/image16.png"/><Relationship Id="rId4" Type="http://schemas.openxmlformats.org/officeDocument/2006/relationships/image" Target="../media/image15.w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microsoft.com/office/2007/relationships/hdphoto" Target="../media/hdphoto4.wdp"/><Relationship Id="rId5" Type="http://schemas.openxmlformats.org/officeDocument/2006/relationships/image" Target="../media/image18.png"/><Relationship Id="rId4" Type="http://schemas.openxmlformats.org/officeDocument/2006/relationships/image" Target="../media/image17.w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20.wmf"/><Relationship Id="rId5" Type="http://schemas.openxmlformats.org/officeDocument/2006/relationships/oleObject" Target="../embeddings/oleObject12.bin"/><Relationship Id="rId4" Type="http://schemas.openxmlformats.org/officeDocument/2006/relationships/image" Target="../media/image19.wmf"/></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microsoft.com/office/2007/relationships/hdphoto" Target="../media/hdphoto6.wdp"/><Relationship Id="rId5" Type="http://schemas.openxmlformats.org/officeDocument/2006/relationships/image" Target="../media/image22.png"/><Relationship Id="rId4" Type="http://schemas.microsoft.com/office/2007/relationships/hdphoto" Target="../media/hdphoto5.wdp"/></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23.w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image" Target="../media/image25.wmf"/></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notesSlide" Target="../notesSlides/notesSlide31.xml"/><Relationship Id="rId1" Type="http://schemas.openxmlformats.org/officeDocument/2006/relationships/slideLayout" Target="../slideLayouts/slideLayout6.xml"/><Relationship Id="rId6" Type="http://schemas.openxmlformats.org/officeDocument/2006/relationships/image" Target="../media/image28.wmf"/><Relationship Id="rId5" Type="http://schemas.openxmlformats.org/officeDocument/2006/relationships/oleObject" Target="../embeddings/oleObject16.bin"/><Relationship Id="rId4" Type="http://schemas.openxmlformats.org/officeDocument/2006/relationships/image" Target="../media/image27.wmf"/></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w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notesSlide" Target="../notesSlides/notesSlide33.xml"/><Relationship Id="rId1" Type="http://schemas.openxmlformats.org/officeDocument/2006/relationships/slideLayout" Target="../slideLayouts/slideLayout6.xml"/><Relationship Id="rId5" Type="http://schemas.openxmlformats.org/officeDocument/2006/relationships/image" Target="../media/image35.png"/><Relationship Id="rId4" Type="http://schemas.openxmlformats.org/officeDocument/2006/relationships/image" Target="../media/image34.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microsoft.com/office/2007/relationships/hdphoto" Target="../media/hdphoto7.wdp"/></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38.wmf"/><Relationship Id="rId5" Type="http://schemas.openxmlformats.org/officeDocument/2006/relationships/oleObject" Target="../embeddings/oleObject20.bin"/><Relationship Id="rId4" Type="http://schemas.openxmlformats.org/officeDocument/2006/relationships/image" Target="../media/image37.wmf"/></Relationships>
</file>

<file path=ppt/slides/_rels/slide4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https://matplotlib.org/gallery/index.html" TargetMode="External"/><Relationship Id="rId2" Type="http://schemas.openxmlformats.org/officeDocument/2006/relationships/notesSlide" Target="../notesSlides/notesSlide37.xml"/><Relationship Id="rId1" Type="http://schemas.openxmlformats.org/officeDocument/2006/relationships/slideLayout" Target="../slideLayouts/slideLayout6.xml"/><Relationship Id="rId5" Type="http://schemas.openxmlformats.org/officeDocument/2006/relationships/image" Target="../media/image40.wmf"/><Relationship Id="rId4" Type="http://schemas.openxmlformats.org/officeDocument/2006/relationships/oleObject" Target="../embeddings/oleObject21.bin"/></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2.emf"/><Relationship Id="rId5" Type="http://schemas.openxmlformats.org/officeDocument/2006/relationships/oleObject" Target="../embeddings/oleObject22.bin"/><Relationship Id="rId4" Type="http://schemas.openxmlformats.org/officeDocument/2006/relationships/image" Target="../media/image4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wmf"/><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oleObject" Target="../embeddings/oleObject3.bin"/><Relationship Id="rId5" Type="http://schemas.openxmlformats.org/officeDocument/2006/relationships/image" Target="../media/image5.wmf"/><Relationship Id="rId4" Type="http://schemas.openxmlformats.org/officeDocument/2006/relationships/oleObject" Target="../embeddings/oleObject2.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rot="1400643">
            <a:off x="6773217" y="1331945"/>
            <a:ext cx="1775226" cy="3366922"/>
          </a:xfrm>
          <a:prstGeom prst="rect">
            <a:avLst/>
          </a:prstGeom>
          <a:gradFill flip="none" rotWithShape="1">
            <a:gsLst>
              <a:gs pos="53000">
                <a:schemeClr val="bg1">
                  <a:lumMod val="65000"/>
                  <a:lumOff val="35000"/>
                  <a:alpha val="0"/>
                </a:schemeClr>
              </a:gs>
              <a:gs pos="0">
                <a:schemeClr val="accent1">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4" imgW="9525" imgH="9525" progId="TCLayout.ActiveDocument.1">
                  <p:embed/>
                </p:oleObj>
              </mc:Choice>
              <mc:Fallback>
                <p:oleObj name="think-cell Slide" r:id="rId4" imgW="9525" imgH="9525" progId="TCLayout.ActiveDocument.1">
                  <p:embed/>
                  <p:pic>
                    <p:nvPicPr>
                      <p:cNvPr id="0" name="图片 1050"/>
                      <p:cNvPicPr/>
                      <p:nvPr/>
                    </p:nvPicPr>
                    <p:blipFill>
                      <a:blip r:embed="rId5"/>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3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6" name="文本占位符 5"/>
          <p:cNvSpPr>
            <a:spLocks noGrp="1"/>
          </p:cNvSpPr>
          <p:nvPr>
            <p:ph type="body" sz="quarter" idx="4294967295"/>
          </p:nvPr>
        </p:nvSpPr>
        <p:spPr>
          <a:xfrm>
            <a:off x="430783" y="4013202"/>
            <a:ext cx="4471403" cy="341632"/>
          </a:xfrm>
          <a:prstGeom prst="rect">
            <a:avLst/>
          </a:prstGeom>
        </p:spPr>
        <p:txBody>
          <a:bodyPr wrap="square">
            <a:spAutoFit/>
          </a:bodyPr>
          <a:lstStyle/>
          <a:p>
            <a:pPr marL="0" indent="0">
              <a:buNone/>
            </a:pPr>
            <a:r>
              <a:rPr lang="en-US" altLang="zh-CN" sz="1800" dirty="0">
                <a:solidFill>
                  <a:schemeClr val="tx2"/>
                </a:solidFill>
                <a:latin typeface="黑体" panose="02010600030101010101" charset="-122"/>
                <a:ea typeface="黑体" panose="02010600030101010101" charset="-122"/>
                <a:cs typeface="黑体" panose="02010600030101010101" charset="-122"/>
              </a:rPr>
              <a:t>《Python</a:t>
            </a:r>
            <a:r>
              <a:rPr lang="zh-CN" altLang="en-US" sz="1800" dirty="0">
                <a:solidFill>
                  <a:schemeClr val="tx2"/>
                </a:solidFill>
                <a:latin typeface="黑体" panose="02010600030101010101" charset="-122"/>
                <a:ea typeface="黑体" panose="02010600030101010101" charset="-122"/>
                <a:cs typeface="黑体" panose="02010600030101010101" charset="-122"/>
              </a:rPr>
              <a:t>金融数据挖掘</a:t>
            </a:r>
            <a:r>
              <a:rPr lang="en-US" altLang="zh-CN" sz="1800" dirty="0">
                <a:solidFill>
                  <a:schemeClr val="tx2"/>
                </a:solidFill>
                <a:latin typeface="黑体" panose="02010600030101010101" charset="-122"/>
                <a:ea typeface="黑体" panose="02010600030101010101" charset="-122"/>
                <a:cs typeface="黑体" panose="02010600030101010101" charset="-122"/>
              </a:rPr>
              <a:t>》 </a:t>
            </a:r>
            <a:r>
              <a:rPr lang="zh-CN" altLang="en-US" sz="1800" dirty="0">
                <a:solidFill>
                  <a:schemeClr val="tx2"/>
                </a:solidFill>
                <a:latin typeface="黑体" panose="02010600030101010101" charset="-122"/>
                <a:ea typeface="黑体" panose="02010600030101010101" charset="-122"/>
                <a:cs typeface="黑体" panose="02010600030101010101" charset="-122"/>
              </a:rPr>
              <a:t>高等教育出版社</a:t>
            </a:r>
          </a:p>
        </p:txBody>
      </p:sp>
      <p:grpSp>
        <p:nvGrpSpPr>
          <p:cNvPr id="5" name="组合 4"/>
          <p:cNvGrpSpPr/>
          <p:nvPr/>
        </p:nvGrpSpPr>
        <p:grpSpPr>
          <a:xfrm>
            <a:off x="5148858" y="916360"/>
            <a:ext cx="3403797" cy="3416230"/>
            <a:chOff x="5148858" y="916360"/>
            <a:chExt cx="3403797" cy="3416230"/>
          </a:xfrm>
        </p:grpSpPr>
        <p:sp>
          <p:nvSpPr>
            <p:cNvPr id="11" name="空心弧 10"/>
            <p:cNvSpPr/>
            <p:nvPr/>
          </p:nvSpPr>
          <p:spPr>
            <a:xfrm rot="9058792">
              <a:off x="5162499" y="941975"/>
              <a:ext cx="3390156" cy="3390615"/>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nvGrpSpPr>
            <p:cNvPr id="4" name="组合 3"/>
            <p:cNvGrpSpPr/>
            <p:nvPr/>
          </p:nvGrpSpPr>
          <p:grpSpPr>
            <a:xfrm>
              <a:off x="5148858" y="916360"/>
              <a:ext cx="3390156" cy="3390615"/>
              <a:chOff x="5148858" y="916360"/>
              <a:chExt cx="3390156" cy="3390615"/>
            </a:xfrm>
          </p:grpSpPr>
          <p:sp>
            <p:nvSpPr>
              <p:cNvPr id="8" name="椭圆 7"/>
              <p:cNvSpPr/>
              <p:nvPr/>
            </p:nvSpPr>
            <p:spPr>
              <a:xfrm>
                <a:off x="5418268" y="1215585"/>
                <a:ext cx="2874074" cy="2846802"/>
              </a:xfrm>
              <a:prstGeom prst="ellipse">
                <a:avLst/>
              </a:prstGeom>
              <a:blipFill>
                <a:blip r:embed="rId6"/>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9" name="空心弧 8"/>
              <p:cNvSpPr/>
              <p:nvPr/>
            </p:nvSpPr>
            <p:spPr>
              <a:xfrm>
                <a:off x="5148858" y="916360"/>
                <a:ext cx="3390156" cy="3390615"/>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grpSp>
      <p:sp>
        <p:nvSpPr>
          <p:cNvPr id="10" name="矩形 9"/>
          <p:cNvSpPr/>
          <p:nvPr/>
        </p:nvSpPr>
        <p:spPr>
          <a:xfrm>
            <a:off x="-1" y="3220616"/>
            <a:ext cx="5349675" cy="20536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12" name="矩形 11"/>
          <p:cNvSpPr/>
          <p:nvPr/>
        </p:nvSpPr>
        <p:spPr>
          <a:xfrm rot="10800000">
            <a:off x="8359742" y="2587466"/>
            <a:ext cx="854440" cy="175619"/>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grpSp>
        <p:nvGrpSpPr>
          <p:cNvPr id="19" name="组合 18"/>
          <p:cNvGrpSpPr/>
          <p:nvPr/>
        </p:nvGrpSpPr>
        <p:grpSpPr>
          <a:xfrm>
            <a:off x="110545" y="1085993"/>
            <a:ext cx="3411439" cy="982495"/>
            <a:chOff x="-166946" y="886960"/>
            <a:chExt cx="4475131" cy="1288841"/>
          </a:xfrm>
        </p:grpSpPr>
        <p:sp>
          <p:nvSpPr>
            <p:cNvPr id="14" name="矩形 13"/>
            <p:cNvSpPr/>
            <p:nvPr/>
          </p:nvSpPr>
          <p:spPr>
            <a:xfrm rot="1400643">
              <a:off x="830750" y="1306965"/>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5" name="矩形 14"/>
            <p:cNvSpPr/>
            <p:nvPr/>
          </p:nvSpPr>
          <p:spPr>
            <a:xfrm rot="1400643">
              <a:off x="1368182" y="1264336"/>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6" name="矩形 15"/>
            <p:cNvSpPr/>
            <p:nvPr/>
          </p:nvSpPr>
          <p:spPr>
            <a:xfrm rot="1400643">
              <a:off x="1902966" y="1130868"/>
              <a:ext cx="1240470" cy="543987"/>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7" name="矩形 16"/>
            <p:cNvSpPr/>
            <p:nvPr/>
          </p:nvSpPr>
          <p:spPr>
            <a:xfrm rot="1400643">
              <a:off x="2326953" y="1285652"/>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8" name="矩形 259"/>
            <p:cNvSpPr>
              <a:spLocks noChangeArrowheads="1"/>
            </p:cNvSpPr>
            <p:nvPr/>
          </p:nvSpPr>
          <p:spPr bwMode="auto">
            <a:xfrm>
              <a:off x="-166946" y="886960"/>
              <a:ext cx="3681001" cy="96898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800" b="1" cap="all" dirty="0">
                  <a:solidFill>
                    <a:schemeClr val="accent2">
                      <a:lumMod val="75000"/>
                    </a:schemeClr>
                  </a:solidFill>
                  <a:latin typeface="黑体" panose="02010609060101010101" charset="-122"/>
                  <a:ea typeface="黑体" panose="02010609060101010101" charset="-122"/>
                  <a:cs typeface="Arial" panose="020B0604020202020204" pitchFamily="34" charset="0"/>
                </a:rPr>
                <a:t>第五章</a:t>
              </a:r>
            </a:p>
          </p:txBody>
        </p:sp>
      </p:grpSp>
      <p:sp>
        <p:nvSpPr>
          <p:cNvPr id="20" name="矩形 259"/>
          <p:cNvSpPr>
            <a:spLocks noChangeArrowheads="1"/>
          </p:cNvSpPr>
          <p:nvPr/>
        </p:nvSpPr>
        <p:spPr bwMode="auto">
          <a:xfrm>
            <a:off x="607338" y="2019995"/>
            <a:ext cx="353340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3600" b="1" dirty="0">
                <a:solidFill>
                  <a:schemeClr val="accent1"/>
                </a:solidFill>
                <a:latin typeface="黑体" panose="02010609060101010101" charset="-122"/>
                <a:ea typeface="黑体" panose="02010609060101010101" charset="-122"/>
                <a:cs typeface="Arial" panose="020B0604020202020204" pitchFamily="34" charset="0"/>
              </a:rPr>
              <a:t>图形绘制</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6330" y="916360"/>
            <a:ext cx="8352928" cy="3062377"/>
          </a:xfrm>
          <a:prstGeom prst="rect">
            <a:avLst/>
          </a:prstGeom>
          <a:noFill/>
        </p:spPr>
        <p:txBody>
          <a:bodyPr wrap="square" rtlCol="0" anchor="t">
            <a:spAutoFit/>
          </a:bodyPr>
          <a:lstStyle/>
          <a:p>
            <a:pPr latinLnBrk="0"/>
            <a:endParaRPr lang="en-US" altLang="zh-CN" dirty="0"/>
          </a:p>
          <a:p>
            <a:pPr latinLnBrk="0">
              <a:spcBef>
                <a:spcPts val="600"/>
              </a:spcBef>
            </a:pPr>
            <a:r>
              <a:rPr lang="zh-CN" altLang="zh-CN" dirty="0"/>
              <a:t>在使用</a:t>
            </a:r>
            <a:r>
              <a:rPr lang="en-US" altLang="zh-CN" dirty="0" err="1"/>
              <a:t>Matplotlib</a:t>
            </a:r>
            <a:r>
              <a:rPr lang="zh-CN" altLang="zh-CN" dirty="0"/>
              <a:t>绘制图形过程中，我们可以进行操纵的图形对象和属性包括：</a:t>
            </a:r>
          </a:p>
          <a:p>
            <a:pPr latinLnBrk="0">
              <a:spcBef>
                <a:spcPts val="600"/>
              </a:spcBef>
            </a:pPr>
            <a:endParaRPr lang="en-US" altLang="zh-CN" b="1" dirty="0"/>
          </a:p>
          <a:p>
            <a:pPr latinLnBrk="0">
              <a:spcBef>
                <a:spcPts val="600"/>
              </a:spcBef>
            </a:pPr>
            <a:r>
              <a:rPr lang="en-US" altLang="zh-CN" b="1" dirty="0"/>
              <a:t>1.</a:t>
            </a:r>
            <a:r>
              <a:rPr lang="zh-CN" altLang="zh-CN" b="1" dirty="0"/>
              <a:t>绘图区域</a:t>
            </a:r>
            <a:endParaRPr lang="zh-CN" altLang="zh-CN" dirty="0"/>
          </a:p>
          <a:p>
            <a:pPr latinLnBrk="0">
              <a:spcBef>
                <a:spcPts val="600"/>
              </a:spcBef>
            </a:pPr>
            <a:r>
              <a:rPr lang="zh-CN" altLang="zh-CN" dirty="0"/>
              <a:t>绘图区域由</a:t>
            </a:r>
            <a:r>
              <a:rPr lang="en-US" altLang="zh-CN" dirty="0"/>
              <a:t>Figure</a:t>
            </a:r>
            <a:r>
              <a:rPr lang="zh-CN" altLang="zh-CN" dirty="0"/>
              <a:t>表示，简单的说，一个</a:t>
            </a:r>
            <a:r>
              <a:rPr lang="en-US" altLang="zh-CN" dirty="0"/>
              <a:t>Figure</a:t>
            </a:r>
            <a:r>
              <a:rPr lang="zh-CN" altLang="zh-CN" dirty="0"/>
              <a:t>代表一个图形窗口。通过</a:t>
            </a:r>
            <a:r>
              <a:rPr lang="en-US" altLang="zh-CN" dirty="0"/>
              <a:t>import </a:t>
            </a:r>
            <a:r>
              <a:rPr lang="en-US" altLang="zh-CN" dirty="0" err="1"/>
              <a:t>matplotlib.pyplot</a:t>
            </a:r>
            <a:r>
              <a:rPr lang="en-US" altLang="zh-CN" dirty="0"/>
              <a:t> as </a:t>
            </a:r>
            <a:r>
              <a:rPr lang="en-US" altLang="zh-CN" dirty="0" err="1"/>
              <a:t>plt</a:t>
            </a:r>
            <a:r>
              <a:rPr lang="zh-CN" altLang="zh-CN" dirty="0"/>
              <a:t>语句，后续代码可以使用</a:t>
            </a:r>
            <a:r>
              <a:rPr lang="en-US" altLang="zh-CN" dirty="0" err="1"/>
              <a:t>plt.XXX</a:t>
            </a:r>
            <a:r>
              <a:rPr lang="zh-CN" altLang="zh-CN" dirty="0"/>
              <a:t>的形式来调用</a:t>
            </a:r>
            <a:r>
              <a:rPr lang="en-US" altLang="zh-CN" dirty="0" err="1"/>
              <a:t>matplotlib</a:t>
            </a:r>
            <a:r>
              <a:rPr lang="zh-CN" altLang="zh-CN" dirty="0"/>
              <a:t>包中的</a:t>
            </a:r>
            <a:r>
              <a:rPr lang="en-US" altLang="zh-CN" dirty="0" err="1"/>
              <a:t>pyplot</a:t>
            </a:r>
            <a:r>
              <a:rPr lang="zh-CN" altLang="zh-CN" dirty="0"/>
              <a:t>对象提供的属性和方法，如通过</a:t>
            </a:r>
            <a:r>
              <a:rPr lang="en-US" altLang="zh-CN" dirty="0" err="1"/>
              <a:t>plt.figure</a:t>
            </a:r>
            <a:r>
              <a:rPr lang="en-US" altLang="zh-CN" dirty="0"/>
              <a:t>()</a:t>
            </a:r>
            <a:r>
              <a:rPr lang="zh-CN" altLang="zh-CN" dirty="0"/>
              <a:t>，可以创建多个子图。代码第</a:t>
            </a:r>
            <a:r>
              <a:rPr lang="en-US" altLang="zh-CN" dirty="0"/>
              <a:t>13</a:t>
            </a:r>
            <a:r>
              <a:rPr lang="zh-CN" altLang="zh-CN" dirty="0"/>
              <a:t>行</a:t>
            </a:r>
            <a:r>
              <a:rPr lang="en-US" altLang="zh-CN" dirty="0" err="1"/>
              <a:t>plt.figure</a:t>
            </a:r>
            <a:r>
              <a:rPr lang="en-US" altLang="zh-CN" dirty="0"/>
              <a:t>(</a:t>
            </a:r>
            <a:r>
              <a:rPr lang="en-US" altLang="zh-CN" dirty="0" err="1"/>
              <a:t>figsize</a:t>
            </a:r>
            <a:r>
              <a:rPr lang="en-US" altLang="zh-CN" dirty="0"/>
              <a:t>=(10,6))</a:t>
            </a:r>
            <a:r>
              <a:rPr lang="zh-CN" altLang="zh-CN" dirty="0"/>
              <a:t>定义了一个大小</a:t>
            </a:r>
            <a:r>
              <a:rPr lang="en-US" altLang="zh-CN" dirty="0"/>
              <a:t>10*6</a:t>
            </a:r>
            <a:r>
              <a:rPr lang="zh-CN" altLang="zh-CN" dirty="0"/>
              <a:t>英寸的绘图区域。</a:t>
            </a:r>
          </a:p>
          <a:p>
            <a:pPr marL="342900" indent="-342900">
              <a:spcBef>
                <a:spcPts val="600"/>
              </a:spcBef>
              <a:buSzPct val="75000"/>
              <a:buFont typeface="Wingdings" panose="05000000000000000000" pitchFamily="2" charset="2"/>
              <a:buChar char="l"/>
            </a:pPr>
            <a:endParaRPr lang="en-US" altLang="zh-CN" sz="2400" dirty="0"/>
          </a:p>
        </p:txBody>
      </p:sp>
    </p:spTree>
    <p:extLst>
      <p:ext uri="{BB962C8B-B14F-4D97-AF65-F5344CB8AC3E}">
        <p14:creationId xmlns:p14="http://schemas.microsoft.com/office/powerpoint/2010/main" val="42947724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6330" y="916360"/>
            <a:ext cx="8352928" cy="3416320"/>
          </a:xfrm>
          <a:prstGeom prst="rect">
            <a:avLst/>
          </a:prstGeom>
          <a:noFill/>
        </p:spPr>
        <p:txBody>
          <a:bodyPr wrap="square" rtlCol="0" anchor="t">
            <a:spAutoFit/>
          </a:bodyPr>
          <a:lstStyle/>
          <a:p>
            <a:pPr latinLnBrk="0"/>
            <a:endParaRPr lang="en-US" altLang="zh-CN" b="1" dirty="0"/>
          </a:p>
          <a:p>
            <a:pPr latinLnBrk="0">
              <a:spcBef>
                <a:spcPts val="600"/>
              </a:spcBef>
            </a:pPr>
            <a:r>
              <a:rPr lang="en-US" altLang="zh-CN" b="1" dirty="0"/>
              <a:t>2.</a:t>
            </a:r>
            <a:r>
              <a:rPr lang="zh-CN" altLang="zh-CN" b="1" dirty="0"/>
              <a:t>图形坐标轴区域</a:t>
            </a:r>
            <a:endParaRPr lang="zh-CN" altLang="zh-CN" dirty="0"/>
          </a:p>
          <a:p>
            <a:pPr latinLnBrk="0">
              <a:spcBef>
                <a:spcPts val="600"/>
              </a:spcBef>
            </a:pPr>
            <a:r>
              <a:rPr lang="zh-CN" altLang="zh-CN" dirty="0"/>
              <a:t>大部分情况下我们绘制的是</a:t>
            </a:r>
            <a:r>
              <a:rPr lang="en-US" altLang="zh-CN" dirty="0"/>
              <a:t>2</a:t>
            </a:r>
            <a:r>
              <a:rPr lang="zh-CN" altLang="zh-CN" dirty="0"/>
              <a:t>维图形，因此这个区域主要是提供对</a:t>
            </a:r>
            <a:r>
              <a:rPr lang="en-US" altLang="zh-CN" dirty="0"/>
              <a:t>x</a:t>
            </a:r>
            <a:r>
              <a:rPr lang="zh-CN" altLang="zh-CN" dirty="0"/>
              <a:t>轴和</a:t>
            </a:r>
            <a:r>
              <a:rPr lang="en-US" altLang="zh-CN" dirty="0"/>
              <a:t>y</a:t>
            </a:r>
            <a:r>
              <a:rPr lang="zh-CN" altLang="zh-CN" dirty="0"/>
              <a:t>轴的控制。基本元素包括：</a:t>
            </a:r>
          </a:p>
          <a:p>
            <a:pPr latinLnBrk="0">
              <a:spcBef>
                <a:spcPts val="600"/>
              </a:spcBef>
            </a:pPr>
            <a:r>
              <a:rPr lang="en-US" altLang="zh-CN" dirty="0"/>
              <a:t>x</a:t>
            </a:r>
            <a:r>
              <a:rPr lang="zh-CN" altLang="zh-CN" dirty="0"/>
              <a:t>轴和</a:t>
            </a:r>
            <a:r>
              <a:rPr lang="en-US" altLang="zh-CN" dirty="0"/>
              <a:t>y</a:t>
            </a:r>
            <a:r>
              <a:rPr lang="zh-CN" altLang="zh-CN" dirty="0"/>
              <a:t>轴：水平和垂直的轴线。代码第</a:t>
            </a:r>
            <a:r>
              <a:rPr lang="en-US" altLang="zh-CN" dirty="0"/>
              <a:t>15</a:t>
            </a:r>
            <a:r>
              <a:rPr lang="zh-CN" altLang="zh-CN" dirty="0"/>
              <a:t>行通过</a:t>
            </a:r>
            <a:r>
              <a:rPr lang="en-US" altLang="zh-CN" dirty="0" err="1"/>
              <a:t>plt.xlim</a:t>
            </a:r>
            <a:r>
              <a:rPr lang="en-US" altLang="zh-CN" dirty="0"/>
              <a:t>()</a:t>
            </a:r>
            <a:r>
              <a:rPr lang="zh-CN" altLang="zh-CN" dirty="0"/>
              <a:t>限定了</a:t>
            </a:r>
            <a:r>
              <a:rPr lang="en-US" altLang="zh-CN" dirty="0"/>
              <a:t>X</a:t>
            </a:r>
            <a:r>
              <a:rPr lang="zh-CN" altLang="zh-CN" dirty="0"/>
              <a:t>轴坐标的范围；</a:t>
            </a:r>
          </a:p>
          <a:p>
            <a:pPr latinLnBrk="0">
              <a:spcBef>
                <a:spcPts val="600"/>
              </a:spcBef>
            </a:pPr>
            <a:r>
              <a:rPr lang="en-US" altLang="zh-CN" dirty="0"/>
              <a:t>x</a:t>
            </a:r>
            <a:r>
              <a:rPr lang="zh-CN" altLang="zh-CN" dirty="0"/>
              <a:t>轴和</a:t>
            </a:r>
            <a:r>
              <a:rPr lang="en-US" altLang="zh-CN" dirty="0"/>
              <a:t>y</a:t>
            </a:r>
            <a:r>
              <a:rPr lang="zh-CN" altLang="zh-CN" dirty="0"/>
              <a:t>轴</a:t>
            </a:r>
            <a:r>
              <a:rPr lang="zh-CN" altLang="en-US" dirty="0"/>
              <a:t>标注</a:t>
            </a:r>
            <a:r>
              <a:rPr lang="zh-CN" altLang="zh-CN" dirty="0"/>
              <a:t>：刻度标识坐标轴的分隔，包括最小刻度和最大刻度。代码第</a:t>
            </a:r>
            <a:r>
              <a:rPr lang="en-US" altLang="zh-CN" dirty="0"/>
              <a:t>19</a:t>
            </a:r>
            <a:r>
              <a:rPr lang="zh-CN" altLang="zh-CN" dirty="0"/>
              <a:t>、</a:t>
            </a:r>
            <a:r>
              <a:rPr lang="en-US" altLang="zh-CN" dirty="0"/>
              <a:t>20</a:t>
            </a:r>
            <a:r>
              <a:rPr lang="zh-CN" altLang="zh-CN" dirty="0"/>
              <a:t>行通过</a:t>
            </a:r>
            <a:r>
              <a:rPr lang="en-US" altLang="zh-CN" dirty="0" err="1"/>
              <a:t>plt.xlabel</a:t>
            </a:r>
            <a:r>
              <a:rPr lang="en-US" altLang="zh-CN" dirty="0"/>
              <a:t>()</a:t>
            </a:r>
            <a:r>
              <a:rPr lang="zh-CN" altLang="zh-CN" dirty="0"/>
              <a:t>和</a:t>
            </a:r>
            <a:r>
              <a:rPr lang="en-US" altLang="zh-CN" dirty="0" err="1"/>
              <a:t>plt.ylabel</a:t>
            </a:r>
            <a:r>
              <a:rPr lang="en-US" altLang="zh-CN" dirty="0"/>
              <a:t>()</a:t>
            </a:r>
            <a:r>
              <a:rPr lang="zh-CN" altLang="zh-CN" dirty="0"/>
              <a:t>分别设置了</a:t>
            </a:r>
            <a:r>
              <a:rPr lang="en-US" altLang="zh-CN" dirty="0"/>
              <a:t>X</a:t>
            </a:r>
            <a:r>
              <a:rPr lang="zh-CN" altLang="zh-CN" dirty="0"/>
              <a:t>、</a:t>
            </a:r>
            <a:r>
              <a:rPr lang="en-US" altLang="zh-CN" dirty="0"/>
              <a:t>Y</a:t>
            </a:r>
            <a:r>
              <a:rPr lang="zh-CN" altLang="zh-CN" dirty="0"/>
              <a:t>轴标记的内容和字体大小；</a:t>
            </a:r>
          </a:p>
          <a:p>
            <a:pPr latinLnBrk="0">
              <a:spcBef>
                <a:spcPts val="600"/>
              </a:spcBef>
            </a:pPr>
            <a:r>
              <a:rPr lang="en-US" altLang="zh-CN" dirty="0"/>
              <a:t>x</a:t>
            </a:r>
            <a:r>
              <a:rPr lang="zh-CN" altLang="zh-CN" dirty="0"/>
              <a:t>轴和</a:t>
            </a:r>
            <a:r>
              <a:rPr lang="en-US" altLang="zh-CN" dirty="0"/>
              <a:t>y</a:t>
            </a:r>
            <a:r>
              <a:rPr lang="zh-CN" altLang="zh-CN" dirty="0"/>
              <a:t>轴刻度标签：表示特定坐标轴的值。代码第</a:t>
            </a:r>
            <a:r>
              <a:rPr lang="en-US" altLang="zh-CN" dirty="0"/>
              <a:t>21</a:t>
            </a:r>
            <a:r>
              <a:rPr lang="zh-CN" altLang="zh-CN" dirty="0"/>
              <a:t>、</a:t>
            </a:r>
            <a:r>
              <a:rPr lang="en-US" altLang="zh-CN" dirty="0"/>
              <a:t>22</a:t>
            </a:r>
            <a:r>
              <a:rPr lang="zh-CN" altLang="zh-CN" dirty="0"/>
              <a:t>行分别通过</a:t>
            </a:r>
            <a:r>
              <a:rPr lang="en-US" altLang="zh-CN" dirty="0" err="1"/>
              <a:t>plt.xticks</a:t>
            </a:r>
            <a:r>
              <a:rPr lang="en-US" altLang="zh-CN" dirty="0"/>
              <a:t>()</a:t>
            </a:r>
            <a:r>
              <a:rPr lang="zh-CN" altLang="zh-CN" dirty="0"/>
              <a:t>和</a:t>
            </a:r>
            <a:r>
              <a:rPr lang="en-US" altLang="zh-CN" dirty="0" err="1"/>
              <a:t>plt.yticks</a:t>
            </a:r>
            <a:r>
              <a:rPr lang="en-US" altLang="zh-CN" dirty="0"/>
              <a:t>()</a:t>
            </a:r>
            <a:r>
              <a:rPr lang="zh-CN" altLang="zh-CN" dirty="0"/>
              <a:t>设置了</a:t>
            </a:r>
            <a:r>
              <a:rPr lang="en-US" altLang="zh-CN" dirty="0"/>
              <a:t>X</a:t>
            </a:r>
            <a:r>
              <a:rPr lang="zh-CN" altLang="zh-CN" dirty="0"/>
              <a:t>，</a:t>
            </a:r>
            <a:r>
              <a:rPr lang="en-US" altLang="zh-CN" dirty="0"/>
              <a:t>Y</a:t>
            </a:r>
            <a:r>
              <a:rPr lang="zh-CN" altLang="zh-CN" dirty="0"/>
              <a:t>轴刻度标记的字体和大小。</a:t>
            </a:r>
          </a:p>
          <a:p>
            <a:pPr marL="342900" indent="-342900">
              <a:spcBef>
                <a:spcPts val="600"/>
              </a:spcBef>
              <a:buSzPct val="75000"/>
              <a:buFont typeface="Wingdings" panose="05000000000000000000" pitchFamily="2" charset="2"/>
              <a:buChar char="l"/>
            </a:pPr>
            <a:endParaRPr lang="en-US" altLang="zh-CN" sz="2400" dirty="0"/>
          </a:p>
        </p:txBody>
      </p:sp>
    </p:spTree>
    <p:extLst>
      <p:ext uri="{BB962C8B-B14F-4D97-AF65-F5344CB8AC3E}">
        <p14:creationId xmlns:p14="http://schemas.microsoft.com/office/powerpoint/2010/main" val="34212671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6330" y="916360"/>
            <a:ext cx="8352928" cy="3416320"/>
          </a:xfrm>
          <a:prstGeom prst="rect">
            <a:avLst/>
          </a:prstGeom>
          <a:noFill/>
        </p:spPr>
        <p:txBody>
          <a:bodyPr wrap="square" rtlCol="0" anchor="t">
            <a:spAutoFit/>
          </a:bodyPr>
          <a:lstStyle/>
          <a:p>
            <a:pPr latinLnBrk="0"/>
            <a:endParaRPr lang="en-US" altLang="zh-CN" b="1" dirty="0"/>
          </a:p>
          <a:p>
            <a:pPr latinLnBrk="0"/>
            <a:r>
              <a:rPr lang="en-US" altLang="zh-CN" b="1" dirty="0"/>
              <a:t>3.</a:t>
            </a:r>
            <a:r>
              <a:rPr lang="zh-CN" altLang="zh-CN" b="1" dirty="0"/>
              <a:t>数据点区域</a:t>
            </a:r>
            <a:endParaRPr lang="zh-CN" altLang="zh-CN" dirty="0"/>
          </a:p>
          <a:p>
            <a:pPr latinLnBrk="0"/>
            <a:r>
              <a:rPr lang="zh-CN" altLang="zh-CN" dirty="0"/>
              <a:t>调用</a:t>
            </a:r>
            <a:r>
              <a:rPr lang="en-US" altLang="zh-CN" dirty="0" err="1"/>
              <a:t>plt.plot</a:t>
            </a:r>
            <a:r>
              <a:rPr lang="en-US" altLang="zh-CN" dirty="0"/>
              <a:t>(</a:t>
            </a:r>
            <a:r>
              <a:rPr lang="en-US" altLang="zh-CN" dirty="0" err="1"/>
              <a:t>x,y</a:t>
            </a:r>
            <a:r>
              <a:rPr lang="en-US" altLang="zh-CN" dirty="0"/>
              <a:t>)</a:t>
            </a:r>
            <a:r>
              <a:rPr lang="zh-CN" altLang="zh-CN" dirty="0"/>
              <a:t>方法：用于在坐标轴区域绘制数据点。在二维坐标轴空间中，使用</a:t>
            </a:r>
            <a:r>
              <a:rPr lang="en-US" altLang="zh-CN" dirty="0"/>
              <a:t>(</a:t>
            </a:r>
            <a:r>
              <a:rPr lang="en-US" altLang="zh-CN" dirty="0" err="1"/>
              <a:t>x,y</a:t>
            </a:r>
            <a:r>
              <a:rPr lang="en-US" altLang="zh-CN" dirty="0"/>
              <a:t>)</a:t>
            </a:r>
            <a:r>
              <a:rPr lang="zh-CN" altLang="zh-CN" dirty="0"/>
              <a:t>数据对作为坐标点数据绘制图像，可以接受更多的调整参数，如数据点形状、颜色、大小等参数更精细的调整。</a:t>
            </a:r>
          </a:p>
          <a:p>
            <a:pPr latinLnBrk="0"/>
            <a:r>
              <a:rPr lang="zh-CN" altLang="zh-CN" dirty="0"/>
              <a:t>另外，</a:t>
            </a:r>
            <a:r>
              <a:rPr lang="en-US" altLang="zh-CN" dirty="0"/>
              <a:t>grid</a:t>
            </a:r>
            <a:r>
              <a:rPr lang="zh-CN" altLang="zh-CN" dirty="0"/>
              <a:t>方法可以设置网格线（参数与</a:t>
            </a:r>
            <a:r>
              <a:rPr lang="en-US" altLang="zh-CN" dirty="0"/>
              <a:t>plot</a:t>
            </a:r>
            <a:r>
              <a:rPr lang="zh-CN" altLang="zh-CN" dirty="0"/>
              <a:t>函数相同），例如：</a:t>
            </a:r>
            <a:r>
              <a:rPr lang="en-US" altLang="zh-CN" dirty="0"/>
              <a:t>.</a:t>
            </a:r>
            <a:r>
              <a:rPr lang="en-US" altLang="zh-CN" dirty="0" err="1"/>
              <a:t>lw</a:t>
            </a:r>
            <a:r>
              <a:rPr lang="zh-CN" altLang="zh-CN" dirty="0"/>
              <a:t>代表</a:t>
            </a:r>
            <a:r>
              <a:rPr lang="en-US" altLang="zh-CN" dirty="0"/>
              <a:t>linewidth</a:t>
            </a:r>
            <a:r>
              <a:rPr lang="zh-CN" altLang="zh-CN" dirty="0"/>
              <a:t>，即线的粗细；</a:t>
            </a:r>
            <a:r>
              <a:rPr lang="en-US" altLang="zh-CN" dirty="0"/>
              <a:t>.alpha</a:t>
            </a:r>
            <a:r>
              <a:rPr lang="zh-CN" altLang="zh-CN" dirty="0"/>
              <a:t>表示线的透明度。</a:t>
            </a:r>
          </a:p>
          <a:p>
            <a:pPr latinLnBrk="0"/>
            <a:endParaRPr lang="en-US" altLang="zh-CN" b="1" dirty="0"/>
          </a:p>
          <a:p>
            <a:pPr latinLnBrk="0"/>
            <a:r>
              <a:rPr lang="en-US" altLang="zh-CN" b="1" dirty="0"/>
              <a:t>4.</a:t>
            </a:r>
            <a:r>
              <a:rPr lang="zh-CN" altLang="zh-CN" b="1" dirty="0"/>
              <a:t>生成并输出图形</a:t>
            </a:r>
            <a:endParaRPr lang="zh-CN" altLang="zh-CN" dirty="0"/>
          </a:p>
          <a:p>
            <a:pPr latinLnBrk="0"/>
            <a:r>
              <a:rPr lang="en-US" altLang="zh-CN" dirty="0" err="1"/>
              <a:t>plt.savefig</a:t>
            </a:r>
            <a:r>
              <a:rPr lang="en-US" altLang="zh-CN" dirty="0"/>
              <a:t>()</a:t>
            </a:r>
            <a:r>
              <a:rPr lang="zh-CN" altLang="zh-CN" dirty="0"/>
              <a:t>方法可以设置需要保存的图形的文件名、文件格式、图形分辨率、图形区域相对于整个</a:t>
            </a:r>
            <a:r>
              <a:rPr lang="en-US" altLang="zh-CN" dirty="0"/>
              <a:t>figure</a:t>
            </a:r>
            <a:r>
              <a:rPr lang="zh-CN" altLang="zh-CN" dirty="0"/>
              <a:t>区域的空白边距大小等参数。</a:t>
            </a:r>
          </a:p>
          <a:p>
            <a:pPr latinLnBrk="0"/>
            <a:r>
              <a:rPr lang="en-US" altLang="zh-CN" dirty="0" err="1"/>
              <a:t>plt.show</a:t>
            </a:r>
            <a:r>
              <a:rPr lang="en-US" altLang="zh-CN" dirty="0"/>
              <a:t>()</a:t>
            </a:r>
            <a:r>
              <a:rPr lang="zh-CN" altLang="zh-CN" dirty="0"/>
              <a:t>用于在当前图形窗口中显示图形。</a:t>
            </a:r>
          </a:p>
        </p:txBody>
      </p:sp>
    </p:spTree>
    <p:extLst>
      <p:ext uri="{BB962C8B-B14F-4D97-AF65-F5344CB8AC3E}">
        <p14:creationId xmlns:p14="http://schemas.microsoft.com/office/powerpoint/2010/main" val="10249099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90672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02</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679447" y="2153133"/>
            <a:ext cx="4862929" cy="707886"/>
          </a:xfrm>
          <a:prstGeom prst="rect">
            <a:avLst/>
          </a:prstGeom>
          <a:noFill/>
        </p:spPr>
        <p:txBody>
          <a:bodyPr wrap="square" rtlCol="0">
            <a:spAutoFit/>
          </a:bodyPr>
          <a:lstStyle/>
          <a:p>
            <a:r>
              <a:rPr lang="en-US" altLang="zh-CN" sz="4000" b="1" spc="300" dirty="0" err="1">
                <a:solidFill>
                  <a:schemeClr val="accent1"/>
                </a:solidFill>
                <a:latin typeface="Arial Narrow" panose="020B0606020202030204" pitchFamily="34" charset="0"/>
                <a:ea typeface="黑体" panose="02010609060101010101" charset="-122"/>
              </a:rPr>
              <a:t>Matplotlib</a:t>
            </a:r>
            <a:r>
              <a:rPr lang="zh-CN" altLang="en-US" sz="4000" b="1" spc="300" dirty="0">
                <a:solidFill>
                  <a:schemeClr val="accent1"/>
                </a:solidFill>
                <a:latin typeface="黑体" panose="02010609060101010101" charset="-122"/>
                <a:ea typeface="黑体" panose="02010609060101010101" charset="-122"/>
              </a:rPr>
              <a:t>图形绘制</a:t>
            </a:r>
          </a:p>
        </p:txBody>
      </p:sp>
    </p:spTree>
    <p:extLst>
      <p:ext uri="{BB962C8B-B14F-4D97-AF65-F5344CB8AC3E}">
        <p14:creationId xmlns:p14="http://schemas.microsoft.com/office/powerpoint/2010/main" val="36862026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1071404"/>
            <a:ext cx="8352928" cy="2015936"/>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err="1"/>
              <a:t>Matplotlib</a:t>
            </a:r>
            <a:r>
              <a:rPr lang="zh-CN" altLang="zh-CN" sz="2000" dirty="0"/>
              <a:t>提供了一整套绘图命令</a:t>
            </a:r>
            <a:r>
              <a:rPr lang="en-US" altLang="zh-CN" sz="2000" dirty="0"/>
              <a:t>API</a:t>
            </a:r>
            <a:r>
              <a:rPr lang="zh-CN" altLang="zh-CN" sz="2000" dirty="0"/>
              <a:t>（应用程序接口），适合交互式绘制数据序列图形。本节分别介绍使用</a:t>
            </a:r>
            <a:r>
              <a:rPr lang="en-US" altLang="zh-CN" sz="2000" dirty="0" err="1"/>
              <a:t>Matplotlib</a:t>
            </a:r>
            <a:r>
              <a:rPr lang="zh-CN" altLang="zh-CN" sz="2000" dirty="0"/>
              <a:t>绘制散点图、条形图、饼图以及简单</a:t>
            </a:r>
            <a:r>
              <a:rPr lang="en-US" altLang="zh-CN" sz="2000" dirty="0"/>
              <a:t>3D</a:t>
            </a:r>
            <a:r>
              <a:rPr lang="zh-CN" altLang="zh-CN" sz="2000" dirty="0"/>
              <a:t>图的基本方法。在</a:t>
            </a:r>
            <a:r>
              <a:rPr lang="en-US" altLang="zh-CN" sz="2000" dirty="0" err="1"/>
              <a:t>Matplotlib</a:t>
            </a:r>
            <a:r>
              <a:rPr lang="zh-CN" altLang="zh-CN" sz="2000" dirty="0"/>
              <a:t>官方网站</a:t>
            </a:r>
            <a:r>
              <a:rPr lang="en-US" altLang="zh-CN" sz="2000" u="sng" dirty="0">
                <a:hlinkClick r:id="rId3"/>
              </a:rPr>
              <a:t>https://matplotlib.org/gallery.html</a:t>
            </a:r>
            <a:r>
              <a:rPr lang="zh-CN" altLang="zh-CN" sz="2000" dirty="0"/>
              <a:t>专门有一个目录展示</a:t>
            </a:r>
            <a:r>
              <a:rPr lang="en-US" altLang="zh-CN" sz="2000" dirty="0" err="1"/>
              <a:t>Matplotlib</a:t>
            </a:r>
            <a:r>
              <a:rPr lang="zh-CN" altLang="zh-CN" sz="2000" dirty="0"/>
              <a:t>图形和参考代码。 </a:t>
            </a:r>
          </a:p>
          <a:p>
            <a:pPr marL="342900" lvl="0" indent="-342900">
              <a:spcBef>
                <a:spcPts val="600"/>
              </a:spcBef>
              <a:buSzPct val="75000"/>
              <a:buFont typeface="Wingdings" panose="05000000000000000000" pitchFamily="2" charset="2"/>
              <a:buChar char="l"/>
            </a:pPr>
            <a:endParaRPr lang="zh-CN" altLang="en-US" sz="2000" dirty="0"/>
          </a:p>
        </p:txBody>
      </p:sp>
    </p:spTree>
    <p:extLst>
      <p:ext uri="{BB962C8B-B14F-4D97-AF65-F5344CB8AC3E}">
        <p14:creationId xmlns:p14="http://schemas.microsoft.com/office/powerpoint/2010/main" val="2787327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1071404"/>
            <a:ext cx="8352928" cy="2631490"/>
          </a:xfrm>
          <a:prstGeom prst="rect">
            <a:avLst/>
          </a:prstGeom>
          <a:noFill/>
        </p:spPr>
        <p:txBody>
          <a:bodyPr wrap="square" rtlCol="0" anchor="t">
            <a:spAutoFit/>
          </a:bodyPr>
          <a:lstStyle/>
          <a:p>
            <a:pPr lvl="0">
              <a:spcBef>
                <a:spcPts val="600"/>
              </a:spcBef>
              <a:buSzPct val="75000"/>
            </a:pPr>
            <a:r>
              <a:rPr lang="zh-CN" altLang="en-US" sz="2000" b="1" dirty="0">
                <a:solidFill>
                  <a:srgbClr val="FF0000"/>
                </a:solidFill>
              </a:rPr>
              <a:t>一、绘制散点图</a:t>
            </a:r>
          </a:p>
          <a:p>
            <a:pPr marL="342900" lvl="0" indent="-342900">
              <a:spcBef>
                <a:spcPts val="600"/>
              </a:spcBef>
              <a:buSzPct val="75000"/>
              <a:buFont typeface="Wingdings" panose="05000000000000000000" pitchFamily="2" charset="2"/>
              <a:buChar char="l"/>
            </a:pPr>
            <a:r>
              <a:rPr lang="zh-CN" altLang="en-US" sz="2000" dirty="0"/>
              <a:t>散点图是用来描述两组（可以是三组）数据</a:t>
            </a:r>
            <a:r>
              <a:rPr lang="en-US" altLang="zh-CN" sz="2000" dirty="0"/>
              <a:t>[x1,x2,…,</a:t>
            </a:r>
            <a:r>
              <a:rPr lang="en-US" altLang="zh-CN" sz="2000" dirty="0" err="1"/>
              <a:t>xn</a:t>
            </a:r>
            <a:r>
              <a:rPr lang="en-US" altLang="zh-CN" sz="2000" dirty="0"/>
              <a:t>]</a:t>
            </a:r>
            <a:r>
              <a:rPr lang="zh-CN" altLang="en-US" sz="2000" dirty="0"/>
              <a:t>和</a:t>
            </a:r>
            <a:r>
              <a:rPr lang="en-US" altLang="zh-CN" sz="2000" dirty="0"/>
              <a:t>[y1,y2,…,</a:t>
            </a:r>
            <a:r>
              <a:rPr lang="en-US" altLang="zh-CN" sz="2000" dirty="0" err="1"/>
              <a:t>yn</a:t>
            </a:r>
            <a:r>
              <a:rPr lang="en-US" altLang="zh-CN" sz="2000" dirty="0"/>
              <a:t>]</a:t>
            </a:r>
            <a:r>
              <a:rPr lang="zh-CN" altLang="en-US" sz="2000" dirty="0"/>
              <a:t>构成的数据对</a:t>
            </a:r>
            <a:r>
              <a:rPr lang="en-US" altLang="zh-CN" sz="2000" dirty="0"/>
              <a:t>(</a:t>
            </a:r>
            <a:r>
              <a:rPr lang="en-US" altLang="zh-CN" sz="2000" dirty="0" err="1"/>
              <a:t>xi,yi</a:t>
            </a:r>
            <a:r>
              <a:rPr lang="en-US" altLang="zh-CN" sz="2000" dirty="0"/>
              <a:t>)</a:t>
            </a:r>
            <a:r>
              <a:rPr lang="zh-CN" altLang="en-US" sz="2000" dirty="0"/>
              <a:t>序列在二维（或三维）坐标系中的数据点图形，也就是将数据对序列显示为一组点。散点图可以直观地反映数据对的分布规律，常被用于判断两组数据之间是否存在某种关联，例如用散点图可以直观描述某个城市的居民家庭年收入与住宅面积之间的关联情况。若需要在同一个绘图区域绘制多个数据对序列的散点图，则可以用类别标记进行标记。</a:t>
            </a:r>
          </a:p>
        </p:txBody>
      </p:sp>
    </p:spTree>
    <p:extLst>
      <p:ext uri="{BB962C8B-B14F-4D97-AF65-F5344CB8AC3E}">
        <p14:creationId xmlns:p14="http://schemas.microsoft.com/office/powerpoint/2010/main" val="22732345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5-2】</a:t>
            </a:r>
            <a:r>
              <a:rPr lang="zh-CN" altLang="en-US" sz="2000" dirty="0"/>
              <a:t>使用</a:t>
            </a:r>
            <a:r>
              <a:rPr lang="en-US" altLang="zh-CN" sz="2000" dirty="0" err="1"/>
              <a:t>Matplotlib</a:t>
            </a:r>
            <a:r>
              <a:rPr lang="zh-CN" altLang="en-US" sz="2000" dirty="0"/>
              <a:t>绘制散点图的基本操作方法</a:t>
            </a:r>
          </a:p>
        </p:txBody>
      </p:sp>
      <p:graphicFrame>
        <p:nvGraphicFramePr>
          <p:cNvPr id="2" name="对象 1"/>
          <p:cNvGraphicFramePr>
            <a:graphicFrameLocks noChangeAspect="1"/>
          </p:cNvGraphicFramePr>
          <p:nvPr>
            <p:extLst>
              <p:ext uri="{D42A27DB-BD31-4B8C-83A1-F6EECF244321}">
                <p14:modId xmlns:p14="http://schemas.microsoft.com/office/powerpoint/2010/main" val="1707000879"/>
              </p:ext>
            </p:extLst>
          </p:nvPr>
        </p:nvGraphicFramePr>
        <p:xfrm>
          <a:off x="252314" y="1348408"/>
          <a:ext cx="5136463" cy="3672408"/>
        </p:xfrm>
        <a:graphic>
          <a:graphicData uri="http://schemas.openxmlformats.org/presentationml/2006/ole">
            <mc:AlternateContent xmlns:mc="http://schemas.openxmlformats.org/markup-compatibility/2006">
              <mc:Choice xmlns:v="urn:schemas-microsoft-com:vml" Requires="v">
                <p:oleObj r:id="rId3" imgW="7936200" imgH="5663160" progId="">
                  <p:embed/>
                </p:oleObj>
              </mc:Choice>
              <mc:Fallback>
                <p:oleObj r:id="rId3" imgW="7936200" imgH="5663160" progId="">
                  <p:embed/>
                  <p:pic>
                    <p:nvPicPr>
                      <p:cNvPr id="0" name=""/>
                      <p:cNvPicPr/>
                      <p:nvPr/>
                    </p:nvPicPr>
                    <p:blipFill>
                      <a:blip r:embed="rId4"/>
                      <a:stretch>
                        <a:fillRect/>
                      </a:stretch>
                    </p:blipFill>
                    <p:spPr>
                      <a:xfrm>
                        <a:off x="252314" y="1348408"/>
                        <a:ext cx="5136463" cy="3672408"/>
                      </a:xfrm>
                      <a:prstGeom prst="rect">
                        <a:avLst/>
                      </a:prstGeom>
                    </p:spPr>
                  </p:pic>
                </p:oleObj>
              </mc:Fallback>
            </mc:AlternateContent>
          </a:graphicData>
        </a:graphic>
      </p:graphicFrame>
      <p:sp>
        <p:nvSpPr>
          <p:cNvPr id="3" name="矩形 2"/>
          <p:cNvSpPr/>
          <p:nvPr/>
        </p:nvSpPr>
        <p:spPr>
          <a:xfrm>
            <a:off x="6841423" y="4785047"/>
            <a:ext cx="723275" cy="307777"/>
          </a:xfrm>
          <a:prstGeom prst="rect">
            <a:avLst/>
          </a:prstGeom>
        </p:spPr>
        <p:txBody>
          <a:bodyPr wrap="none">
            <a:spAutoFit/>
          </a:bodyPr>
          <a:lstStyle/>
          <a:p>
            <a:r>
              <a:rPr lang="zh-CN" altLang="zh-CN" sz="1400" dirty="0">
                <a:latin typeface="Times New Roman" panose="02020603050405020304" pitchFamily="18" charset="0"/>
                <a:cs typeface="Times New Roman" panose="02020603050405020304" pitchFamily="18" charset="0"/>
              </a:rPr>
              <a:t>散点图</a:t>
            </a:r>
            <a:endParaRPr lang="zh-CN" altLang="en-US" sz="1400" dirty="0"/>
          </a:p>
        </p:txBody>
      </p:sp>
      <p:sp>
        <p:nvSpPr>
          <p:cNvPr id="7" name="矩形 6"/>
          <p:cNvSpPr/>
          <p:nvPr/>
        </p:nvSpPr>
        <p:spPr>
          <a:xfrm>
            <a:off x="5697310" y="1331565"/>
            <a:ext cx="2947801" cy="1384995"/>
          </a:xfrm>
          <a:prstGeom prst="rect">
            <a:avLst/>
          </a:prstGeom>
          <a:solidFill>
            <a:schemeClr val="accent2"/>
          </a:solidFill>
        </p:spPr>
        <p:txBody>
          <a:bodyPr wrap="square">
            <a:spAutoFit/>
          </a:bodyPr>
          <a:lstStyle/>
          <a:p>
            <a:r>
              <a:rPr lang="zh-CN" altLang="en-US" sz="1400" dirty="0"/>
              <a:t>代码的第</a:t>
            </a:r>
            <a:r>
              <a:rPr lang="en-US" altLang="zh-CN" sz="1400" dirty="0"/>
              <a:t>8-10</a:t>
            </a:r>
            <a:r>
              <a:rPr lang="zh-CN" altLang="en-US" sz="1400" dirty="0"/>
              <a:t>行是生成</a:t>
            </a:r>
            <a:r>
              <a:rPr lang="en-US" altLang="zh-CN" sz="1400" dirty="0"/>
              <a:t>N=20</a:t>
            </a:r>
            <a:r>
              <a:rPr lang="zh-CN" altLang="en-US" sz="1400" dirty="0"/>
              <a:t>且在区间</a:t>
            </a:r>
            <a:r>
              <a:rPr lang="en-US" altLang="zh-CN" sz="1400" dirty="0"/>
              <a:t>[0,1)</a:t>
            </a:r>
            <a:r>
              <a:rPr lang="zh-CN" altLang="en-US" sz="1400" dirty="0"/>
              <a:t>中呈均匀分布的随机数据，通过*</a:t>
            </a:r>
            <a:r>
              <a:rPr lang="en-US" altLang="zh-CN" sz="1400" dirty="0"/>
              <a:t>100</a:t>
            </a:r>
            <a:r>
              <a:rPr lang="zh-CN" altLang="en-US" sz="1400" dirty="0"/>
              <a:t>可以将这些随机数据的分布区间放大至区间</a:t>
            </a:r>
            <a:r>
              <a:rPr lang="en-US" altLang="zh-CN" sz="1400" dirty="0"/>
              <a:t>[0,100)</a:t>
            </a:r>
            <a:r>
              <a:rPr lang="zh-CN" altLang="en-US" sz="1400" dirty="0"/>
              <a:t>看。其中</a:t>
            </a:r>
            <a:r>
              <a:rPr lang="en-US" altLang="zh-CN" sz="1400" dirty="0"/>
              <a:t>c</a:t>
            </a:r>
            <a:r>
              <a:rPr lang="zh-CN" altLang="en-US" sz="1400" dirty="0"/>
              <a:t>，</a:t>
            </a:r>
            <a:r>
              <a:rPr lang="en-US" altLang="zh-CN" sz="1400" dirty="0"/>
              <a:t>s</a:t>
            </a:r>
            <a:r>
              <a:rPr lang="zh-CN" altLang="en-US" sz="1400" dirty="0"/>
              <a:t>和</a:t>
            </a:r>
            <a:r>
              <a:rPr lang="en-US" altLang="zh-CN" sz="1400" dirty="0"/>
              <a:t>alpha</a:t>
            </a:r>
            <a:r>
              <a:rPr lang="zh-CN" altLang="en-US" sz="1400" dirty="0"/>
              <a:t>参数分别是设置散点的颜色、半径和透明度。</a:t>
            </a:r>
          </a:p>
        </p:txBody>
      </p:sp>
      <p:pic>
        <p:nvPicPr>
          <p:cNvPr id="1026" name="Picture 2">
            <a:extLst>
              <a:ext uri="{FF2B5EF4-FFF2-40B4-BE49-F238E27FC236}">
                <a16:creationId xmlns:a16="http://schemas.microsoft.com/office/drawing/2014/main" id="{8B57A075-A336-4B73-AE5F-3B2BF598DA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97323" y="2847946"/>
            <a:ext cx="3169086" cy="1933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12064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180306" y="731010"/>
            <a:ext cx="8352928" cy="907941"/>
          </a:xfrm>
          <a:prstGeom prst="rect">
            <a:avLst/>
          </a:prstGeom>
          <a:noFill/>
        </p:spPr>
        <p:txBody>
          <a:bodyPr wrap="square" rtlCol="0" anchor="t">
            <a:spAutoFit/>
          </a:bodyPr>
          <a:lstStyle/>
          <a:p>
            <a:pPr marL="285750" lvl="0" indent="-285750">
              <a:spcBef>
                <a:spcPts val="600"/>
              </a:spcBef>
              <a:buSzPct val="75000"/>
              <a:buFont typeface="Wingdings" panose="05000000000000000000" pitchFamily="2" charset="2"/>
              <a:buChar char="l"/>
            </a:pPr>
            <a:r>
              <a:rPr lang="zh-CN" altLang="en-US" sz="1600" dirty="0"/>
              <a:t>关于</a:t>
            </a:r>
            <a:r>
              <a:rPr lang="en-US" altLang="zh-CN" sz="1600" dirty="0"/>
              <a:t>scatter()</a:t>
            </a:r>
            <a:r>
              <a:rPr lang="zh-CN" altLang="en-US" sz="1600" dirty="0"/>
              <a:t>函数的更多参数说明请参阅网站：</a:t>
            </a:r>
            <a:r>
              <a:rPr lang="en-US" altLang="zh-CN" sz="1600" dirty="0">
                <a:hlinkClick r:id="rId3"/>
              </a:rPr>
              <a:t>https://matplotlib.org/api/_as_gen/matplotlib.pyplot.scatter.html#matplotlib.pyplot.scatter</a:t>
            </a:r>
            <a:r>
              <a:rPr lang="zh-CN" altLang="en-US" sz="1600" dirty="0"/>
              <a:t>。</a:t>
            </a:r>
            <a:endParaRPr lang="en-US" altLang="zh-CN" sz="1600" dirty="0"/>
          </a:p>
          <a:p>
            <a:pPr marL="285750" lvl="0" indent="-285750">
              <a:spcBef>
                <a:spcPts val="600"/>
              </a:spcBef>
              <a:buSzPct val="75000"/>
              <a:buFont typeface="Wingdings" panose="05000000000000000000" pitchFamily="2" charset="2"/>
              <a:buChar char="l"/>
            </a:pPr>
            <a:r>
              <a:rPr lang="zh-CN" altLang="en-US" sz="1600" dirty="0"/>
              <a:t>下表列举了绘制散点图的</a:t>
            </a:r>
            <a:r>
              <a:rPr lang="en-US" altLang="zh-CN" sz="1600" dirty="0"/>
              <a:t>scatter()</a:t>
            </a:r>
            <a:r>
              <a:rPr lang="zh-CN" altLang="en-US" sz="1600" dirty="0"/>
              <a:t>函数的常用参数及含义</a:t>
            </a:r>
          </a:p>
        </p:txBody>
      </p:sp>
      <p:graphicFrame>
        <p:nvGraphicFramePr>
          <p:cNvPr id="2" name="表格 1"/>
          <p:cNvGraphicFramePr>
            <a:graphicFrameLocks noGrp="1"/>
          </p:cNvGraphicFramePr>
          <p:nvPr>
            <p:extLst>
              <p:ext uri="{D42A27DB-BD31-4B8C-83A1-F6EECF244321}">
                <p14:modId xmlns:p14="http://schemas.microsoft.com/office/powerpoint/2010/main" val="2969423618"/>
              </p:ext>
            </p:extLst>
          </p:nvPr>
        </p:nvGraphicFramePr>
        <p:xfrm>
          <a:off x="540346" y="1663824"/>
          <a:ext cx="5904656" cy="3401314"/>
        </p:xfrm>
        <a:graphic>
          <a:graphicData uri="http://schemas.openxmlformats.org/drawingml/2006/table">
            <a:tbl>
              <a:tblPr firstRow="1" firstCol="1" bandRow="1">
                <a:tableStyleId>{5C22544A-7EE6-4342-B048-85BDC9FD1C3A}</a:tableStyleId>
              </a:tblPr>
              <a:tblGrid>
                <a:gridCol w="1308191">
                  <a:extLst>
                    <a:ext uri="{9D8B030D-6E8A-4147-A177-3AD203B41FA5}">
                      <a16:colId xmlns:a16="http://schemas.microsoft.com/office/drawing/2014/main" val="1969391936"/>
                    </a:ext>
                  </a:extLst>
                </a:gridCol>
                <a:gridCol w="4596465">
                  <a:extLst>
                    <a:ext uri="{9D8B030D-6E8A-4147-A177-3AD203B41FA5}">
                      <a16:colId xmlns:a16="http://schemas.microsoft.com/office/drawing/2014/main" val="3338594681"/>
                    </a:ext>
                  </a:extLst>
                </a:gridCol>
              </a:tblGrid>
              <a:tr h="3041274">
                <a:tc>
                  <a:txBody>
                    <a:bodyPr/>
                    <a:lstStyle/>
                    <a:p>
                      <a:pPr indent="127000" algn="just" latinLnBrk="0">
                        <a:lnSpc>
                          <a:spcPct val="150000"/>
                        </a:lnSpc>
                        <a:spcAft>
                          <a:spcPts val="0"/>
                        </a:spcAft>
                      </a:pPr>
                      <a:r>
                        <a:rPr lang="en-US" sz="1000" b="0" kern="0">
                          <a:effectLst/>
                        </a:rPr>
                        <a:t>scatter(x, y, </a:t>
                      </a:r>
                      <a:endParaRPr lang="zh-CN" sz="1100" b="0" kern="100">
                        <a:effectLst/>
                      </a:endParaRPr>
                    </a:p>
                    <a:p>
                      <a:pPr indent="127000" algn="just" latinLnBrk="0">
                        <a:lnSpc>
                          <a:spcPct val="150000"/>
                        </a:lnSpc>
                        <a:spcAft>
                          <a:spcPts val="0"/>
                        </a:spcAft>
                      </a:pPr>
                      <a:r>
                        <a:rPr lang="en-US" sz="1000" b="0" kern="0">
                          <a:effectLst/>
                        </a:rPr>
                        <a:t>s=None, </a:t>
                      </a:r>
                      <a:endParaRPr lang="zh-CN" sz="1100" b="0" kern="100">
                        <a:effectLst/>
                      </a:endParaRPr>
                    </a:p>
                    <a:p>
                      <a:pPr indent="127000" algn="just" latinLnBrk="0">
                        <a:lnSpc>
                          <a:spcPct val="150000"/>
                        </a:lnSpc>
                        <a:spcAft>
                          <a:spcPts val="0"/>
                        </a:spcAft>
                      </a:pPr>
                      <a:r>
                        <a:rPr lang="en-US" sz="1000" b="0" kern="0">
                          <a:effectLst/>
                        </a:rPr>
                        <a:t>c=None, </a:t>
                      </a:r>
                      <a:endParaRPr lang="zh-CN" sz="1100" b="0" kern="100">
                        <a:effectLst/>
                      </a:endParaRPr>
                    </a:p>
                    <a:p>
                      <a:pPr indent="127000" algn="just" latinLnBrk="0">
                        <a:lnSpc>
                          <a:spcPct val="150000"/>
                        </a:lnSpc>
                        <a:spcAft>
                          <a:spcPts val="0"/>
                        </a:spcAft>
                      </a:pPr>
                      <a:r>
                        <a:rPr lang="en-US" sz="1000" b="0" kern="0">
                          <a:effectLst/>
                        </a:rPr>
                        <a:t>marker=None,</a:t>
                      </a:r>
                      <a:endParaRPr lang="zh-CN" sz="1100" b="0" kern="100">
                        <a:effectLst/>
                      </a:endParaRPr>
                    </a:p>
                    <a:p>
                      <a:pPr indent="127000" algn="just" latinLnBrk="0">
                        <a:lnSpc>
                          <a:spcPct val="150000"/>
                        </a:lnSpc>
                        <a:spcAft>
                          <a:spcPts val="0"/>
                        </a:spcAft>
                      </a:pPr>
                      <a:r>
                        <a:rPr lang="en-US" sz="1000" b="0" kern="0">
                          <a:effectLst/>
                        </a:rPr>
                        <a:t>cmap=None, </a:t>
                      </a:r>
                      <a:endParaRPr lang="zh-CN" sz="1100" b="0" kern="100">
                        <a:effectLst/>
                      </a:endParaRPr>
                    </a:p>
                    <a:p>
                      <a:pPr indent="127000" algn="just" latinLnBrk="0">
                        <a:lnSpc>
                          <a:spcPct val="150000"/>
                        </a:lnSpc>
                        <a:spcAft>
                          <a:spcPts val="0"/>
                        </a:spcAft>
                      </a:pPr>
                      <a:r>
                        <a:rPr lang="en-US" sz="1000" b="0" kern="0">
                          <a:effectLst/>
                        </a:rPr>
                        <a:t>norm=None, </a:t>
                      </a:r>
                      <a:endParaRPr lang="zh-CN" sz="1100" b="0" kern="100">
                        <a:effectLst/>
                      </a:endParaRPr>
                    </a:p>
                    <a:p>
                      <a:pPr indent="127000" algn="just" latinLnBrk="0">
                        <a:lnSpc>
                          <a:spcPct val="150000"/>
                        </a:lnSpc>
                        <a:spcAft>
                          <a:spcPts val="0"/>
                        </a:spcAft>
                      </a:pPr>
                      <a:r>
                        <a:rPr lang="en-US" sz="1000" b="0" kern="0">
                          <a:effectLst/>
                        </a:rPr>
                        <a:t>vmin=None, </a:t>
                      </a:r>
                      <a:endParaRPr lang="zh-CN" sz="1100" b="0" kern="100">
                        <a:effectLst/>
                      </a:endParaRPr>
                    </a:p>
                    <a:p>
                      <a:pPr indent="127000" algn="just" latinLnBrk="0">
                        <a:lnSpc>
                          <a:spcPct val="150000"/>
                        </a:lnSpc>
                        <a:spcAft>
                          <a:spcPts val="0"/>
                        </a:spcAft>
                      </a:pPr>
                      <a:r>
                        <a:rPr lang="en-US" sz="1000" b="0" kern="0">
                          <a:effectLst/>
                        </a:rPr>
                        <a:t>vmax=None, </a:t>
                      </a:r>
                      <a:endParaRPr lang="zh-CN" sz="1100" b="0" kern="100">
                        <a:effectLst/>
                      </a:endParaRPr>
                    </a:p>
                    <a:p>
                      <a:pPr indent="127000" algn="just" latinLnBrk="0">
                        <a:lnSpc>
                          <a:spcPct val="150000"/>
                        </a:lnSpc>
                        <a:spcAft>
                          <a:spcPts val="0"/>
                        </a:spcAft>
                      </a:pPr>
                      <a:r>
                        <a:rPr lang="en-US" sz="1000" b="0" kern="0">
                          <a:effectLst/>
                        </a:rPr>
                        <a:t>alpha=None, </a:t>
                      </a:r>
                      <a:endParaRPr lang="zh-CN" sz="1100" b="0" kern="100">
                        <a:effectLst/>
                      </a:endParaRPr>
                    </a:p>
                    <a:p>
                      <a:pPr indent="127000" algn="just" latinLnBrk="0">
                        <a:lnSpc>
                          <a:spcPct val="150000"/>
                        </a:lnSpc>
                        <a:spcAft>
                          <a:spcPts val="0"/>
                        </a:spcAft>
                      </a:pPr>
                      <a:r>
                        <a:rPr lang="en-US" sz="1000" b="0" kern="0">
                          <a:effectLst/>
                        </a:rPr>
                        <a:t>linewidths=None,</a:t>
                      </a:r>
                      <a:endParaRPr lang="zh-CN" sz="1100" b="0" kern="100">
                        <a:effectLst/>
                      </a:endParaRPr>
                    </a:p>
                    <a:p>
                      <a:pPr indent="127000" algn="just" latinLnBrk="0">
                        <a:lnSpc>
                          <a:spcPct val="150000"/>
                        </a:lnSpc>
                        <a:spcAft>
                          <a:spcPts val="0"/>
                        </a:spcAft>
                      </a:pPr>
                      <a:r>
                        <a:rPr lang="en-US" sz="1000" b="0" kern="0">
                          <a:effectLst/>
                        </a:rPr>
                        <a:t>verts=None, </a:t>
                      </a:r>
                      <a:endParaRPr lang="zh-CN" sz="1100" b="0" kern="100">
                        <a:effectLst/>
                      </a:endParaRPr>
                    </a:p>
                    <a:p>
                      <a:pPr indent="127000" algn="just" latinLnBrk="0">
                        <a:lnSpc>
                          <a:spcPct val="150000"/>
                        </a:lnSpc>
                        <a:spcAft>
                          <a:spcPts val="0"/>
                        </a:spcAft>
                      </a:pPr>
                      <a:r>
                        <a:rPr lang="en-US" sz="1000" b="0" kern="0">
                          <a:effectLst/>
                        </a:rPr>
                        <a:t>edgecolors=None, </a:t>
                      </a:r>
                      <a:endParaRPr lang="zh-CN" sz="1100" b="0" kern="100">
                        <a:effectLst/>
                      </a:endParaRPr>
                    </a:p>
                    <a:p>
                      <a:pPr indent="127000" algn="just" latinLnBrk="0">
                        <a:lnSpc>
                          <a:spcPct val="150000"/>
                        </a:lnSpc>
                        <a:spcAft>
                          <a:spcPts val="0"/>
                        </a:spcAft>
                      </a:pPr>
                      <a:r>
                        <a:rPr lang="en-US" sz="1000" b="0" kern="0">
                          <a:effectLst/>
                        </a:rPr>
                        <a:t>hold=None, </a:t>
                      </a:r>
                      <a:endParaRPr lang="zh-CN" sz="1100" b="0" kern="100">
                        <a:effectLst/>
                      </a:endParaRPr>
                    </a:p>
                    <a:p>
                      <a:pPr indent="127000" algn="just" latinLnBrk="0">
                        <a:lnSpc>
                          <a:spcPct val="150000"/>
                        </a:lnSpc>
                        <a:spcAft>
                          <a:spcPts val="0"/>
                        </a:spcAft>
                      </a:pPr>
                      <a:r>
                        <a:rPr lang="en-US" sz="1000" b="0" kern="0">
                          <a:effectLst/>
                        </a:rPr>
                        <a:t>data=None, </a:t>
                      </a:r>
                      <a:endParaRPr lang="zh-CN" sz="1100" b="0" kern="100">
                        <a:effectLst/>
                      </a:endParaRPr>
                    </a:p>
                    <a:p>
                      <a:pPr indent="127000" algn="just" latinLnBrk="0">
                        <a:lnSpc>
                          <a:spcPct val="150000"/>
                        </a:lnSpc>
                        <a:spcAft>
                          <a:spcPts val="0"/>
                        </a:spcAft>
                      </a:pPr>
                      <a:r>
                        <a:rPr lang="en-US" sz="1000" b="0" kern="0">
                          <a:effectLst/>
                        </a:rPr>
                        <a:t>**kwargs)</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solidFill>
                      <a:schemeClr val="tx1">
                        <a:lumMod val="50000"/>
                        <a:lumOff val="50000"/>
                      </a:schemeClr>
                    </a:solidFill>
                  </a:tcPr>
                </a:tc>
                <a:tc>
                  <a:txBody>
                    <a:bodyPr/>
                    <a:lstStyle/>
                    <a:p>
                      <a:pPr indent="127000" algn="just" latinLnBrk="0">
                        <a:lnSpc>
                          <a:spcPct val="150000"/>
                        </a:lnSpc>
                        <a:spcAft>
                          <a:spcPts val="0"/>
                        </a:spcAft>
                      </a:pPr>
                      <a:r>
                        <a:rPr lang="en-US" sz="1000" b="0" kern="100" dirty="0">
                          <a:effectLst/>
                        </a:rPr>
                        <a:t>x</a:t>
                      </a:r>
                      <a:r>
                        <a:rPr lang="zh-CN" sz="1000" b="0" kern="100" dirty="0">
                          <a:effectLst/>
                        </a:rPr>
                        <a:t>，</a:t>
                      </a:r>
                      <a:r>
                        <a:rPr lang="en-US" sz="1000" b="0" kern="100" dirty="0">
                          <a:effectLst/>
                        </a:rPr>
                        <a:t>y</a:t>
                      </a:r>
                      <a:r>
                        <a:rPr lang="zh-CN" sz="1000" b="0" kern="100" dirty="0">
                          <a:effectLst/>
                        </a:rPr>
                        <a:t>：数据点。</a:t>
                      </a:r>
                      <a:endParaRPr lang="zh-CN" sz="1100" b="0" kern="100" dirty="0">
                        <a:effectLst/>
                      </a:endParaRPr>
                    </a:p>
                    <a:p>
                      <a:pPr indent="127000" algn="just" latinLnBrk="0">
                        <a:lnSpc>
                          <a:spcPct val="150000"/>
                        </a:lnSpc>
                        <a:spcAft>
                          <a:spcPts val="0"/>
                        </a:spcAft>
                      </a:pPr>
                      <a:r>
                        <a:rPr lang="en-US" sz="1000" b="0" kern="100" dirty="0">
                          <a:effectLst/>
                        </a:rPr>
                        <a:t>s</a:t>
                      </a:r>
                      <a:r>
                        <a:rPr lang="zh-CN" sz="1000" b="0" kern="100" dirty="0">
                          <a:effectLst/>
                        </a:rPr>
                        <a:t>：标记符号尺寸，默认</a:t>
                      </a:r>
                      <a:r>
                        <a:rPr lang="en-US" sz="1000" b="0" kern="100" dirty="0">
                          <a:effectLst/>
                        </a:rPr>
                        <a:t>20</a:t>
                      </a:r>
                      <a:r>
                        <a:rPr lang="zh-CN" sz="1000" b="0" kern="100" dirty="0">
                          <a:effectLst/>
                        </a:rPr>
                        <a:t>。</a:t>
                      </a:r>
                      <a:endParaRPr lang="zh-CN" sz="1100" b="0" kern="100" dirty="0">
                        <a:effectLst/>
                      </a:endParaRPr>
                    </a:p>
                    <a:p>
                      <a:pPr indent="127000" algn="just" latinLnBrk="0">
                        <a:lnSpc>
                          <a:spcPct val="150000"/>
                        </a:lnSpc>
                        <a:spcAft>
                          <a:spcPts val="0"/>
                        </a:spcAft>
                      </a:pPr>
                      <a:r>
                        <a:rPr lang="en-US" sz="1000" b="0" kern="100" dirty="0">
                          <a:effectLst/>
                        </a:rPr>
                        <a:t>c</a:t>
                      </a:r>
                      <a:r>
                        <a:rPr lang="zh-CN" sz="1000" b="0" kern="100" dirty="0">
                          <a:effectLst/>
                        </a:rPr>
                        <a:t>：颜色，顺序或颜色顺序，可选，默认：</a:t>
                      </a:r>
                      <a:r>
                        <a:rPr lang="en-US" sz="1000" b="0" kern="100" dirty="0">
                          <a:effectLst/>
                        </a:rPr>
                        <a:t>'b'</a:t>
                      </a:r>
                      <a:r>
                        <a:rPr lang="zh-CN" sz="1000" b="0" kern="100" dirty="0">
                          <a:effectLst/>
                        </a:rPr>
                        <a:t>。</a:t>
                      </a:r>
                      <a:endParaRPr lang="zh-CN" sz="1100" b="0" kern="100" dirty="0">
                        <a:effectLst/>
                      </a:endParaRPr>
                    </a:p>
                    <a:p>
                      <a:pPr indent="127000" algn="just" latinLnBrk="0">
                        <a:lnSpc>
                          <a:spcPct val="150000"/>
                        </a:lnSpc>
                        <a:spcAft>
                          <a:spcPts val="0"/>
                        </a:spcAft>
                      </a:pPr>
                      <a:r>
                        <a:rPr lang="en-US" sz="1000" b="0" kern="100" dirty="0">
                          <a:effectLst/>
                        </a:rPr>
                        <a:t>marker</a:t>
                      </a:r>
                      <a:r>
                        <a:rPr lang="zh-CN" sz="1000" b="0" kern="100" dirty="0">
                          <a:effectLst/>
                        </a:rPr>
                        <a:t>：标记类型，可选，默认值：</a:t>
                      </a:r>
                      <a:r>
                        <a:rPr lang="en-US" sz="1000" b="0" kern="100" dirty="0">
                          <a:effectLst/>
                        </a:rPr>
                        <a:t>'o'</a:t>
                      </a:r>
                      <a:r>
                        <a:rPr lang="zh-CN" sz="1000" b="0" kern="100" dirty="0">
                          <a:effectLst/>
                        </a:rPr>
                        <a:t>。</a:t>
                      </a:r>
                      <a:endParaRPr lang="zh-CN" sz="1100" b="0" kern="100" dirty="0">
                        <a:effectLst/>
                      </a:endParaRPr>
                    </a:p>
                    <a:p>
                      <a:pPr indent="127000" algn="just" latinLnBrk="0">
                        <a:lnSpc>
                          <a:spcPct val="150000"/>
                        </a:lnSpc>
                        <a:spcAft>
                          <a:spcPts val="0"/>
                        </a:spcAft>
                      </a:pPr>
                      <a:r>
                        <a:rPr lang="en-US" sz="1000" b="0" kern="100" dirty="0">
                          <a:effectLst/>
                        </a:rPr>
                        <a:t> </a:t>
                      </a:r>
                      <a:endParaRPr lang="zh-CN" sz="1100" b="0" kern="100" dirty="0">
                        <a:effectLst/>
                      </a:endParaRPr>
                    </a:p>
                    <a:p>
                      <a:pPr indent="127000" algn="just" latinLnBrk="0">
                        <a:lnSpc>
                          <a:spcPct val="150000"/>
                        </a:lnSpc>
                        <a:spcAft>
                          <a:spcPts val="0"/>
                        </a:spcAft>
                      </a:pPr>
                      <a:r>
                        <a:rPr lang="en-US" sz="1000" b="0" kern="100" dirty="0">
                          <a:effectLst/>
                        </a:rPr>
                        <a:t>norm</a:t>
                      </a:r>
                      <a:r>
                        <a:rPr lang="zh-CN" sz="1000" b="0" kern="100" dirty="0">
                          <a:effectLst/>
                        </a:rPr>
                        <a:t>：</a:t>
                      </a:r>
                      <a:r>
                        <a:rPr lang="en-US" sz="1000" b="0" kern="100" dirty="0">
                          <a:effectLst/>
                        </a:rPr>
                        <a:t>`</a:t>
                      </a:r>
                      <a:r>
                        <a:rPr lang="zh-CN" sz="1000" b="0" kern="100" dirty="0">
                          <a:effectLst/>
                        </a:rPr>
                        <a:t>〜</a:t>
                      </a:r>
                      <a:r>
                        <a:rPr lang="en-US" sz="1000" b="0" kern="100" dirty="0" err="1">
                          <a:effectLst/>
                        </a:rPr>
                        <a:t>matplotlib.colors.Normalize</a:t>
                      </a:r>
                      <a:r>
                        <a:rPr lang="en-US" sz="1000" b="0" kern="100" dirty="0">
                          <a:effectLst/>
                        </a:rPr>
                        <a:t>`</a:t>
                      </a:r>
                      <a:r>
                        <a:rPr lang="zh-CN" sz="1000" b="0" kern="100" dirty="0">
                          <a:effectLst/>
                        </a:rPr>
                        <a:t>，可选，用于缩放。</a:t>
                      </a:r>
                      <a:endParaRPr lang="zh-CN" sz="1100" b="0" kern="100" dirty="0">
                        <a:effectLst/>
                      </a:endParaRPr>
                    </a:p>
                    <a:p>
                      <a:pPr indent="127000" algn="just" latinLnBrk="0">
                        <a:lnSpc>
                          <a:spcPct val="150000"/>
                        </a:lnSpc>
                        <a:spcAft>
                          <a:spcPts val="0"/>
                        </a:spcAft>
                      </a:pPr>
                      <a:r>
                        <a:rPr lang="en-US" sz="1000" b="0" kern="100" dirty="0" err="1">
                          <a:effectLst/>
                        </a:rPr>
                        <a:t>vmin</a:t>
                      </a:r>
                      <a:r>
                        <a:rPr lang="zh-CN" sz="1000" b="0" kern="100" dirty="0">
                          <a:effectLst/>
                        </a:rPr>
                        <a:t>，</a:t>
                      </a:r>
                      <a:r>
                        <a:rPr lang="en-US" sz="1000" b="0" kern="100" dirty="0" err="1">
                          <a:effectLst/>
                        </a:rPr>
                        <a:t>vmax</a:t>
                      </a:r>
                      <a:r>
                        <a:rPr lang="zh-CN" sz="1000" b="0" kern="100" dirty="0">
                          <a:effectLst/>
                        </a:rPr>
                        <a:t>：标量，可选，默认值：无。</a:t>
                      </a:r>
                      <a:endParaRPr lang="zh-CN" sz="1100" b="0" kern="100" dirty="0">
                        <a:effectLst/>
                      </a:endParaRPr>
                    </a:p>
                    <a:p>
                      <a:pPr indent="127000" algn="just" latinLnBrk="0">
                        <a:lnSpc>
                          <a:spcPct val="150000"/>
                        </a:lnSpc>
                        <a:spcAft>
                          <a:spcPts val="0"/>
                        </a:spcAft>
                      </a:pPr>
                      <a:r>
                        <a:rPr lang="en-US" sz="1000" b="0" kern="100" dirty="0">
                          <a:effectLst/>
                        </a:rPr>
                        <a:t>`</a:t>
                      </a:r>
                      <a:r>
                        <a:rPr lang="en-US" sz="1000" b="0" kern="100" dirty="0" err="1">
                          <a:effectLst/>
                        </a:rPr>
                        <a:t>vmin</a:t>
                      </a:r>
                      <a:r>
                        <a:rPr lang="en-US" sz="1000" b="0" kern="100" dirty="0">
                          <a:effectLst/>
                        </a:rPr>
                        <a:t>`</a:t>
                      </a:r>
                      <a:r>
                        <a:rPr lang="zh-CN" sz="1000" b="0" kern="100" dirty="0">
                          <a:effectLst/>
                        </a:rPr>
                        <a:t>和</a:t>
                      </a:r>
                      <a:r>
                        <a:rPr lang="en-US" sz="1000" b="0" kern="100" dirty="0">
                          <a:effectLst/>
                        </a:rPr>
                        <a:t>`</a:t>
                      </a:r>
                      <a:r>
                        <a:rPr lang="en-US" sz="1000" b="0" kern="100" dirty="0" err="1">
                          <a:effectLst/>
                        </a:rPr>
                        <a:t>vmax</a:t>
                      </a:r>
                      <a:r>
                        <a:rPr lang="en-US" sz="1000" b="0" kern="100" dirty="0">
                          <a:effectLst/>
                        </a:rPr>
                        <a:t>`</a:t>
                      </a:r>
                      <a:r>
                        <a:rPr lang="zh-CN" sz="1000" b="0" kern="100" dirty="0">
                          <a:effectLst/>
                        </a:rPr>
                        <a:t>与</a:t>
                      </a:r>
                      <a:r>
                        <a:rPr lang="en-US" sz="1000" b="0" kern="100" dirty="0">
                          <a:effectLst/>
                        </a:rPr>
                        <a:t>`norm`</a:t>
                      </a:r>
                      <a:r>
                        <a:rPr lang="zh-CN" sz="1000" b="0" kern="100" dirty="0">
                          <a:effectLst/>
                        </a:rPr>
                        <a:t>结合使用来标准化亮度数据。</a:t>
                      </a:r>
                      <a:endParaRPr lang="zh-CN" sz="1100" b="0" kern="100" dirty="0">
                        <a:effectLst/>
                      </a:endParaRPr>
                    </a:p>
                    <a:p>
                      <a:pPr indent="127000" algn="just" latinLnBrk="0">
                        <a:lnSpc>
                          <a:spcPct val="150000"/>
                        </a:lnSpc>
                        <a:spcAft>
                          <a:spcPts val="0"/>
                        </a:spcAft>
                      </a:pPr>
                      <a:r>
                        <a:rPr lang="en-US" sz="1000" b="0" kern="100" dirty="0">
                          <a:effectLst/>
                        </a:rPr>
                        <a:t>alpha</a:t>
                      </a:r>
                      <a:r>
                        <a:rPr lang="zh-CN" sz="1000" b="0" kern="100" dirty="0">
                          <a:effectLst/>
                        </a:rPr>
                        <a:t>：透明度，介于</a:t>
                      </a:r>
                      <a:r>
                        <a:rPr lang="en-US" sz="1000" b="0" kern="100" dirty="0">
                          <a:effectLst/>
                        </a:rPr>
                        <a:t>0</a:t>
                      </a:r>
                      <a:r>
                        <a:rPr lang="zh-CN" sz="1000" b="0" kern="100" dirty="0">
                          <a:effectLst/>
                        </a:rPr>
                        <a:t>（透明）和</a:t>
                      </a:r>
                      <a:r>
                        <a:rPr lang="en-US" sz="1000" b="0" kern="100" dirty="0">
                          <a:effectLst/>
                        </a:rPr>
                        <a:t>1</a:t>
                      </a:r>
                      <a:r>
                        <a:rPr lang="zh-CN" sz="1000" b="0" kern="100" dirty="0">
                          <a:effectLst/>
                        </a:rPr>
                        <a:t>（不透明）之间。</a:t>
                      </a:r>
                      <a:endParaRPr lang="zh-CN" sz="1100" b="0" kern="100" dirty="0">
                        <a:effectLst/>
                      </a:endParaRPr>
                    </a:p>
                    <a:p>
                      <a:pPr indent="127000" algn="just" latinLnBrk="0">
                        <a:lnSpc>
                          <a:spcPct val="150000"/>
                        </a:lnSpc>
                        <a:spcAft>
                          <a:spcPts val="0"/>
                        </a:spcAft>
                      </a:pPr>
                      <a:r>
                        <a:rPr lang="en-US" sz="1000" b="0" kern="100" dirty="0">
                          <a:effectLst/>
                        </a:rPr>
                        <a:t>linewidths</a:t>
                      </a:r>
                      <a:r>
                        <a:rPr lang="zh-CN" sz="1000" b="0" kern="100" dirty="0">
                          <a:effectLst/>
                        </a:rPr>
                        <a:t>：线宽，如果空缺，则默认为（</a:t>
                      </a:r>
                      <a:r>
                        <a:rPr lang="en-US" sz="1000" b="0" kern="100" dirty="0" err="1">
                          <a:effectLst/>
                        </a:rPr>
                        <a:t>lines.linewidth</a:t>
                      </a:r>
                      <a:r>
                        <a:rPr lang="zh-CN" sz="1000" b="0" kern="100" dirty="0">
                          <a:effectLst/>
                        </a:rPr>
                        <a:t>）。</a:t>
                      </a:r>
                      <a:endParaRPr lang="zh-CN" sz="1100" b="0" kern="100" dirty="0">
                        <a:effectLst/>
                      </a:endParaRPr>
                    </a:p>
                    <a:p>
                      <a:pPr indent="127000" algn="just" latinLnBrk="0">
                        <a:lnSpc>
                          <a:spcPct val="150000"/>
                        </a:lnSpc>
                        <a:spcAft>
                          <a:spcPts val="0"/>
                        </a:spcAft>
                      </a:pPr>
                      <a:r>
                        <a:rPr lang="en-US" sz="1000" b="0" kern="100" dirty="0" err="1">
                          <a:effectLst/>
                        </a:rPr>
                        <a:t>verts</a:t>
                      </a:r>
                      <a:r>
                        <a:rPr lang="zh-CN" sz="1000" b="0" kern="100" dirty="0">
                          <a:effectLst/>
                        </a:rPr>
                        <a:t>：（</a:t>
                      </a:r>
                      <a:r>
                        <a:rPr lang="en-US" sz="1000" b="0" kern="100" dirty="0">
                          <a:effectLst/>
                        </a:rPr>
                        <a:t>x</a:t>
                      </a:r>
                      <a:r>
                        <a:rPr lang="zh-CN" sz="1000" b="0" kern="100" dirty="0">
                          <a:effectLst/>
                        </a:rPr>
                        <a:t>，</a:t>
                      </a:r>
                      <a:r>
                        <a:rPr lang="en-US" sz="1000" b="0" kern="100" dirty="0">
                          <a:effectLst/>
                        </a:rPr>
                        <a:t>y</a:t>
                      </a:r>
                      <a:r>
                        <a:rPr lang="zh-CN" sz="1000" b="0" kern="100" dirty="0">
                          <a:effectLst/>
                        </a:rPr>
                        <a:t>）的序列，如果</a:t>
                      </a:r>
                      <a:r>
                        <a:rPr lang="en-US" sz="1000" b="0" kern="100" dirty="0">
                          <a:effectLst/>
                        </a:rPr>
                        <a:t>`marker`</a:t>
                      </a:r>
                      <a:r>
                        <a:rPr lang="zh-CN" sz="1000" b="0" kern="100" dirty="0">
                          <a:effectLst/>
                        </a:rPr>
                        <a:t>为</a:t>
                      </a:r>
                      <a:r>
                        <a:rPr lang="en-US" sz="1000" b="0" kern="100" dirty="0">
                          <a:effectLst/>
                        </a:rPr>
                        <a:t>None</a:t>
                      </a:r>
                      <a:r>
                        <a:rPr lang="zh-CN" sz="1000" b="0" kern="100" dirty="0">
                          <a:effectLst/>
                        </a:rPr>
                        <a:t>，这些顶点将用于标记。</a:t>
                      </a:r>
                      <a:endParaRPr lang="zh-CN" sz="1100" b="0" kern="100" dirty="0">
                        <a:effectLst/>
                      </a:endParaRPr>
                    </a:p>
                    <a:p>
                      <a:pPr indent="127000" algn="just" latinLnBrk="0">
                        <a:lnSpc>
                          <a:spcPct val="150000"/>
                        </a:lnSpc>
                        <a:spcAft>
                          <a:spcPts val="0"/>
                        </a:spcAft>
                      </a:pPr>
                      <a:r>
                        <a:rPr lang="en-US" sz="1000" b="0" kern="100" dirty="0" err="1">
                          <a:effectLst/>
                        </a:rPr>
                        <a:t>edgecolors</a:t>
                      </a:r>
                      <a:r>
                        <a:rPr lang="en-US" sz="1000" b="0" kern="100" dirty="0">
                          <a:effectLst/>
                        </a:rPr>
                        <a:t> </a:t>
                      </a:r>
                      <a:r>
                        <a:rPr lang="zh-CN" sz="1000" b="0" kern="100" dirty="0">
                          <a:effectLst/>
                        </a:rPr>
                        <a:t>：边界颜色或颜色顺序，如果无，则默认边缘颜色相同。</a:t>
                      </a:r>
                      <a:endParaRPr lang="zh-CN" sz="1100" b="0" kern="100" dirty="0">
                        <a:effectLst/>
                      </a:endParaRPr>
                    </a:p>
                    <a:p>
                      <a:pPr indent="127000" algn="just" latinLnBrk="0">
                        <a:lnSpc>
                          <a:spcPct val="150000"/>
                        </a:lnSpc>
                        <a:spcAft>
                          <a:spcPts val="0"/>
                        </a:spcAft>
                      </a:pPr>
                      <a:r>
                        <a:rPr lang="zh-CN" sz="1000" b="0" kern="100" dirty="0">
                          <a:effectLst/>
                        </a:rPr>
                        <a:t>其他杂项参数 </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solidFill>
                      <a:schemeClr val="tx1">
                        <a:lumMod val="50000"/>
                        <a:lumOff val="50000"/>
                      </a:schemeClr>
                    </a:solidFill>
                  </a:tcPr>
                </a:tc>
                <a:extLst>
                  <a:ext uri="{0D108BD9-81ED-4DB2-BD59-A6C34878D82A}">
                    <a16:rowId xmlns:a16="http://schemas.microsoft.com/office/drawing/2014/main" val="2248227877"/>
                  </a:ext>
                </a:extLst>
              </a:tr>
            </a:tbl>
          </a:graphicData>
        </a:graphic>
      </p:graphicFrame>
    </p:spTree>
    <p:extLst>
      <p:ext uri="{BB962C8B-B14F-4D97-AF65-F5344CB8AC3E}">
        <p14:creationId xmlns:p14="http://schemas.microsoft.com/office/powerpoint/2010/main" val="31350967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2600712"/>
          </a:xfrm>
          <a:prstGeom prst="rect">
            <a:avLst/>
          </a:prstGeom>
          <a:noFill/>
        </p:spPr>
        <p:txBody>
          <a:bodyPr wrap="square" rtlCol="0" anchor="t">
            <a:spAutoFit/>
          </a:bodyPr>
          <a:lstStyle/>
          <a:p>
            <a:pPr lvl="0">
              <a:spcBef>
                <a:spcPts val="600"/>
              </a:spcBef>
              <a:buSzPct val="75000"/>
            </a:pPr>
            <a:r>
              <a:rPr lang="zh-CN" altLang="en-US" sz="2000" b="1" dirty="0">
                <a:solidFill>
                  <a:srgbClr val="FF0000"/>
                </a:solidFill>
              </a:rPr>
              <a:t>二、绘制条形图</a:t>
            </a:r>
            <a:endParaRPr lang="en-US" altLang="zh-CN" sz="2000" b="1" dirty="0">
              <a:solidFill>
                <a:srgbClr val="FF0000"/>
              </a:solidFill>
            </a:endParaRPr>
          </a:p>
          <a:p>
            <a:pPr lvl="0">
              <a:spcBef>
                <a:spcPts val="600"/>
              </a:spcBef>
              <a:buSzPct val="75000"/>
            </a:pPr>
            <a:endParaRPr lang="zh-CN" altLang="en-US" sz="800" b="1" dirty="0">
              <a:solidFill>
                <a:srgbClr val="FF0000"/>
              </a:solidFill>
            </a:endParaRPr>
          </a:p>
          <a:p>
            <a:pPr marL="342900" indent="-342900">
              <a:spcBef>
                <a:spcPts val="600"/>
              </a:spcBef>
              <a:buSzPct val="75000"/>
              <a:buFont typeface="Wingdings" panose="05000000000000000000" pitchFamily="2" charset="2"/>
              <a:buChar char="l"/>
            </a:pPr>
            <a:r>
              <a:rPr lang="en-US" altLang="zh-CN" sz="2000" dirty="0"/>
              <a:t>【</a:t>
            </a:r>
            <a:r>
              <a:rPr lang="zh-CN" altLang="en-US" sz="2000" dirty="0"/>
              <a:t>例</a:t>
            </a:r>
            <a:r>
              <a:rPr lang="en-US" altLang="zh-CN" sz="2000" dirty="0"/>
              <a:t>5-3】</a:t>
            </a:r>
            <a:r>
              <a:rPr lang="zh-CN" altLang="en-US" sz="2000" dirty="0"/>
              <a:t>绘制竖的直条形图便于直观考察这些城市高资产家庭数量的差别。</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条形图是用来表示分组（或离散）变量的可视化图形。</a:t>
            </a:r>
            <a:r>
              <a:rPr lang="en-US" altLang="zh-CN" sz="2000" dirty="0" err="1"/>
              <a:t>Matplotlib</a:t>
            </a:r>
            <a:r>
              <a:rPr lang="zh-CN" altLang="en-US" sz="2000" dirty="0"/>
              <a:t>内置的</a:t>
            </a:r>
            <a:r>
              <a:rPr lang="en-US" altLang="zh-CN" sz="2000" dirty="0"/>
              <a:t>bar()</a:t>
            </a:r>
            <a:r>
              <a:rPr lang="zh-CN" altLang="en-US" sz="2000" dirty="0"/>
              <a:t>函数可以用来绘制竖直和水平形式的条形图。如表 </a:t>
            </a:r>
            <a:r>
              <a:rPr lang="en-US" altLang="zh-CN" sz="2000" dirty="0"/>
              <a:t>5-2</a:t>
            </a:r>
            <a:r>
              <a:rPr lang="zh-CN" altLang="en-US" sz="2000" dirty="0"/>
              <a:t>所示的</a:t>
            </a:r>
            <a:r>
              <a:rPr lang="en-US" altLang="zh-CN" sz="2000" dirty="0"/>
              <a:t>2016</a:t>
            </a:r>
            <a:r>
              <a:rPr lang="zh-CN" altLang="en-US" sz="2000" dirty="0"/>
              <a:t>及</a:t>
            </a:r>
            <a:r>
              <a:rPr lang="en-US" altLang="zh-CN" sz="2000" dirty="0"/>
              <a:t>2017</a:t>
            </a:r>
            <a:r>
              <a:rPr lang="zh-CN" altLang="en-US" sz="2000" dirty="0"/>
              <a:t>年北京、上海、香港、深圳和广州等五个城市的千万资产家庭数量。</a:t>
            </a:r>
          </a:p>
        </p:txBody>
      </p:sp>
      <p:graphicFrame>
        <p:nvGraphicFramePr>
          <p:cNvPr id="2" name="表格 1"/>
          <p:cNvGraphicFramePr>
            <a:graphicFrameLocks noGrp="1"/>
          </p:cNvGraphicFramePr>
          <p:nvPr>
            <p:extLst>
              <p:ext uri="{D42A27DB-BD31-4B8C-83A1-F6EECF244321}">
                <p14:modId xmlns:p14="http://schemas.microsoft.com/office/powerpoint/2010/main" val="3745509768"/>
              </p:ext>
            </p:extLst>
          </p:nvPr>
        </p:nvGraphicFramePr>
        <p:xfrm>
          <a:off x="1255726" y="3788513"/>
          <a:ext cx="6840758" cy="1048853"/>
        </p:xfrm>
        <a:graphic>
          <a:graphicData uri="http://schemas.openxmlformats.org/drawingml/2006/table">
            <a:tbl>
              <a:tblPr firstRow="1" firstCol="1" bandRow="1">
                <a:tableStyleId>{5C22544A-7EE6-4342-B048-85BDC9FD1C3A}</a:tableStyleId>
              </a:tblPr>
              <a:tblGrid>
                <a:gridCol w="790628">
                  <a:extLst>
                    <a:ext uri="{9D8B030D-6E8A-4147-A177-3AD203B41FA5}">
                      <a16:colId xmlns:a16="http://schemas.microsoft.com/office/drawing/2014/main" val="63593763"/>
                    </a:ext>
                  </a:extLst>
                </a:gridCol>
                <a:gridCol w="1209799">
                  <a:extLst>
                    <a:ext uri="{9D8B030D-6E8A-4147-A177-3AD203B41FA5}">
                      <a16:colId xmlns:a16="http://schemas.microsoft.com/office/drawing/2014/main" val="2016913402"/>
                    </a:ext>
                  </a:extLst>
                </a:gridCol>
                <a:gridCol w="1209799">
                  <a:extLst>
                    <a:ext uri="{9D8B030D-6E8A-4147-A177-3AD203B41FA5}">
                      <a16:colId xmlns:a16="http://schemas.microsoft.com/office/drawing/2014/main" val="2815068294"/>
                    </a:ext>
                  </a:extLst>
                </a:gridCol>
                <a:gridCol w="1209799">
                  <a:extLst>
                    <a:ext uri="{9D8B030D-6E8A-4147-A177-3AD203B41FA5}">
                      <a16:colId xmlns:a16="http://schemas.microsoft.com/office/drawing/2014/main" val="468224270"/>
                    </a:ext>
                  </a:extLst>
                </a:gridCol>
                <a:gridCol w="1209799">
                  <a:extLst>
                    <a:ext uri="{9D8B030D-6E8A-4147-A177-3AD203B41FA5}">
                      <a16:colId xmlns:a16="http://schemas.microsoft.com/office/drawing/2014/main" val="3425294009"/>
                    </a:ext>
                  </a:extLst>
                </a:gridCol>
                <a:gridCol w="1210934">
                  <a:extLst>
                    <a:ext uri="{9D8B030D-6E8A-4147-A177-3AD203B41FA5}">
                      <a16:colId xmlns:a16="http://schemas.microsoft.com/office/drawing/2014/main" val="2337065156"/>
                    </a:ext>
                  </a:extLst>
                </a:gridCol>
              </a:tblGrid>
              <a:tr h="259983">
                <a:tc>
                  <a:txBody>
                    <a:bodyPr/>
                    <a:lstStyle/>
                    <a:p>
                      <a:pPr indent="0" algn="ctr" latinLnBrk="1">
                        <a:lnSpc>
                          <a:spcPct val="150000"/>
                        </a:lnSpc>
                        <a:spcAft>
                          <a:spcPts val="0"/>
                        </a:spcAft>
                      </a:pPr>
                      <a:r>
                        <a:rPr lang="en-US" sz="1200" b="0" kern="100" dirty="0">
                          <a:effectLst/>
                        </a:rPr>
                        <a:t> </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zh-CN" sz="1200" b="0" kern="100" dirty="0">
                          <a:effectLst/>
                        </a:rPr>
                        <a:t>北京</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zh-CN" sz="1200" b="0" kern="100">
                          <a:effectLst/>
                        </a:rPr>
                        <a:t>上海</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zh-CN" sz="1200" b="0" kern="100">
                          <a:effectLst/>
                        </a:rPr>
                        <a:t>香港</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zh-CN" sz="1200" b="0" kern="100">
                          <a:effectLst/>
                        </a:rPr>
                        <a:t>深圳</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zh-CN" sz="1200" b="0" kern="100">
                          <a:effectLst/>
                        </a:rPr>
                        <a:t>广州</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56959343"/>
                  </a:ext>
                </a:extLst>
              </a:tr>
              <a:tr h="394435">
                <a:tc>
                  <a:txBody>
                    <a:bodyPr/>
                    <a:lstStyle/>
                    <a:p>
                      <a:pPr indent="0" algn="ctr">
                        <a:spcAft>
                          <a:spcPts val="0"/>
                        </a:spcAft>
                      </a:pPr>
                      <a:r>
                        <a:rPr lang="en-US" sz="1200" b="0" kern="100">
                          <a:effectLst/>
                        </a:rPr>
                        <a:t>2016</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dirty="0">
                          <a:effectLst/>
                        </a:rPr>
                        <a:t>15600</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dirty="0">
                          <a:effectLst/>
                        </a:rPr>
                        <a:t>12700</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a:effectLst/>
                        </a:rPr>
                        <a:t>11300</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a:effectLst/>
                        </a:rPr>
                        <a:t>4270</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a:effectLst/>
                        </a:rPr>
                        <a:t>3620</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057265866"/>
                  </a:ext>
                </a:extLst>
              </a:tr>
              <a:tr h="394435">
                <a:tc>
                  <a:txBody>
                    <a:bodyPr/>
                    <a:lstStyle/>
                    <a:p>
                      <a:pPr indent="0" algn="ctr">
                        <a:spcAft>
                          <a:spcPts val="0"/>
                        </a:spcAft>
                      </a:pPr>
                      <a:r>
                        <a:rPr lang="en-US" sz="1200" b="0" kern="100">
                          <a:effectLst/>
                        </a:rPr>
                        <a:t>2017</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a:effectLst/>
                        </a:rPr>
                        <a:t>17400</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dirty="0">
                          <a:effectLst/>
                        </a:rPr>
                        <a:t>14800</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dirty="0">
                          <a:effectLst/>
                        </a:rPr>
                        <a:t>12000</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dirty="0">
                          <a:effectLst/>
                        </a:rPr>
                        <a:t>5200</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a:spcAft>
                          <a:spcPts val="0"/>
                        </a:spcAft>
                      </a:pPr>
                      <a:r>
                        <a:rPr lang="en-US" sz="1200" b="0" kern="100" dirty="0">
                          <a:effectLst/>
                        </a:rPr>
                        <a:t>4020</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42190851"/>
                  </a:ext>
                </a:extLst>
              </a:tr>
            </a:tbl>
          </a:graphicData>
        </a:graphic>
      </p:graphicFrame>
      <p:sp>
        <p:nvSpPr>
          <p:cNvPr id="3" name="矩形 2"/>
          <p:cNvSpPr/>
          <p:nvPr/>
        </p:nvSpPr>
        <p:spPr>
          <a:xfrm>
            <a:off x="3348658" y="3329359"/>
            <a:ext cx="2654894" cy="369332"/>
          </a:xfrm>
          <a:prstGeom prst="rect">
            <a:avLst/>
          </a:prstGeom>
        </p:spPr>
        <p:txBody>
          <a:bodyPr wrap="none">
            <a:spAutoFit/>
          </a:bodyPr>
          <a:lstStyle/>
          <a:p>
            <a:r>
              <a:rPr lang="zh-CN" altLang="en-US" dirty="0"/>
              <a:t>表 5</a:t>
            </a:r>
            <a:r>
              <a:rPr lang="en-US" altLang="zh-CN" dirty="0"/>
              <a:t>-</a:t>
            </a:r>
            <a:r>
              <a:rPr lang="zh-CN" altLang="en-US" dirty="0"/>
              <a:t>2 千万资产家庭数量</a:t>
            </a:r>
          </a:p>
        </p:txBody>
      </p:sp>
    </p:spTree>
    <p:extLst>
      <p:ext uri="{BB962C8B-B14F-4D97-AF65-F5344CB8AC3E}">
        <p14:creationId xmlns:p14="http://schemas.microsoft.com/office/powerpoint/2010/main" val="39745975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程序：</a:t>
            </a:r>
          </a:p>
        </p:txBody>
      </p:sp>
      <p:graphicFrame>
        <p:nvGraphicFramePr>
          <p:cNvPr id="2" name="对象 1"/>
          <p:cNvGraphicFramePr>
            <a:graphicFrameLocks noChangeAspect="1"/>
          </p:cNvGraphicFramePr>
          <p:nvPr>
            <p:extLst>
              <p:ext uri="{D42A27DB-BD31-4B8C-83A1-F6EECF244321}">
                <p14:modId xmlns:p14="http://schemas.microsoft.com/office/powerpoint/2010/main" val="3928155082"/>
              </p:ext>
            </p:extLst>
          </p:nvPr>
        </p:nvGraphicFramePr>
        <p:xfrm>
          <a:off x="324675" y="1244462"/>
          <a:ext cx="4756394" cy="3695838"/>
        </p:xfrm>
        <a:graphic>
          <a:graphicData uri="http://schemas.openxmlformats.org/presentationml/2006/ole">
            <mc:AlternateContent xmlns:mc="http://schemas.openxmlformats.org/markup-compatibility/2006">
              <mc:Choice xmlns:v="urn:schemas-microsoft-com:vml" Requires="v">
                <p:oleObj r:id="rId3" imgW="6095160" imgH="4736160" progId="">
                  <p:embed/>
                </p:oleObj>
              </mc:Choice>
              <mc:Fallback>
                <p:oleObj r:id="rId3" imgW="6095160" imgH="4736160" progId="">
                  <p:embed/>
                  <p:pic>
                    <p:nvPicPr>
                      <p:cNvPr id="0" name=""/>
                      <p:cNvPicPr/>
                      <p:nvPr/>
                    </p:nvPicPr>
                    <p:blipFill>
                      <a:blip r:embed="rId4"/>
                      <a:stretch>
                        <a:fillRect/>
                      </a:stretch>
                    </p:blipFill>
                    <p:spPr>
                      <a:xfrm>
                        <a:off x="324675" y="1244462"/>
                        <a:ext cx="4756394" cy="3695838"/>
                      </a:xfrm>
                      <a:prstGeom prst="rect">
                        <a:avLst/>
                      </a:prstGeom>
                    </p:spPr>
                  </p:pic>
                </p:oleObj>
              </mc:Fallback>
            </mc:AlternateContent>
          </a:graphicData>
        </a:graphic>
      </p:graphicFrame>
      <p:sp>
        <p:nvSpPr>
          <p:cNvPr id="6" name="矩形 5"/>
          <p:cNvSpPr/>
          <p:nvPr/>
        </p:nvSpPr>
        <p:spPr>
          <a:xfrm>
            <a:off x="5580906" y="1130224"/>
            <a:ext cx="2947801" cy="3785652"/>
          </a:xfrm>
          <a:prstGeom prst="rect">
            <a:avLst/>
          </a:prstGeom>
          <a:solidFill>
            <a:schemeClr val="accent2"/>
          </a:solidFill>
        </p:spPr>
        <p:txBody>
          <a:bodyPr wrap="square">
            <a:spAutoFit/>
          </a:bodyPr>
          <a:lstStyle/>
          <a:p>
            <a:r>
              <a:rPr lang="zh-CN" altLang="zh-CN" sz="1600" dirty="0"/>
              <a:t>代码的第</a:t>
            </a:r>
            <a:r>
              <a:rPr lang="en-US" altLang="zh-CN" sz="1600" dirty="0"/>
              <a:t>8</a:t>
            </a:r>
            <a:r>
              <a:rPr lang="zh-CN" altLang="zh-CN" sz="1600" dirty="0"/>
              <a:t>行</a:t>
            </a:r>
            <a:r>
              <a:rPr lang="en-US" altLang="zh-CN" sz="1600" dirty="0" err="1"/>
              <a:t>bar_width</a:t>
            </a:r>
            <a:r>
              <a:rPr lang="en-US" altLang="zh-CN" sz="1600" dirty="0"/>
              <a:t> = 0.5</a:t>
            </a:r>
            <a:r>
              <a:rPr lang="zh-CN" altLang="zh-CN" sz="1600" dirty="0"/>
              <a:t>是设置每个条形宽度为</a:t>
            </a:r>
            <a:r>
              <a:rPr lang="en-US" altLang="zh-CN" sz="1600" dirty="0"/>
              <a:t>0.5</a:t>
            </a:r>
            <a:r>
              <a:rPr lang="zh-CN" altLang="zh-CN" sz="1600" dirty="0"/>
              <a:t>英寸。</a:t>
            </a:r>
            <a:r>
              <a:rPr lang="en-US" altLang="zh-CN" sz="1600" dirty="0"/>
              <a:t>12-13</a:t>
            </a:r>
            <a:r>
              <a:rPr lang="zh-CN" altLang="zh-CN" sz="1600" dirty="0"/>
              <a:t>行</a:t>
            </a:r>
            <a:r>
              <a:rPr lang="en-US" altLang="zh-CN" sz="1600" dirty="0" err="1"/>
              <a:t>np.arange</a:t>
            </a:r>
            <a:r>
              <a:rPr lang="en-US" altLang="zh-CN" sz="1600" dirty="0"/>
              <a:t>(5)</a:t>
            </a:r>
            <a:r>
              <a:rPr lang="zh-CN" altLang="zh-CN" sz="1600" dirty="0"/>
              <a:t>是设置每个条形的</a:t>
            </a:r>
            <a:r>
              <a:rPr lang="en-US" altLang="zh-CN" sz="1600" dirty="0"/>
              <a:t>X</a:t>
            </a:r>
            <a:r>
              <a:rPr lang="zh-CN" altLang="zh-CN" sz="1600" dirty="0"/>
              <a:t>坐标为</a:t>
            </a:r>
            <a:r>
              <a:rPr lang="en-US" altLang="zh-CN" sz="1600" dirty="0"/>
              <a:t>0</a:t>
            </a:r>
            <a:r>
              <a:rPr lang="zh-CN" altLang="zh-CN" sz="1600" dirty="0"/>
              <a:t>，</a:t>
            </a:r>
            <a:r>
              <a:rPr lang="en-US" altLang="zh-CN" sz="1600" dirty="0"/>
              <a:t>1</a:t>
            </a:r>
            <a:r>
              <a:rPr lang="zh-CN" altLang="zh-CN" sz="1600" dirty="0"/>
              <a:t>，</a:t>
            </a:r>
            <a:r>
              <a:rPr lang="en-US" altLang="zh-CN" sz="1600" dirty="0"/>
              <a:t>2</a:t>
            </a:r>
            <a:r>
              <a:rPr lang="zh-CN" altLang="zh-CN" sz="1600" dirty="0"/>
              <a:t>，</a:t>
            </a:r>
            <a:r>
              <a:rPr lang="en-US" altLang="zh-CN" sz="1600" dirty="0"/>
              <a:t>3</a:t>
            </a:r>
            <a:r>
              <a:rPr lang="zh-CN" altLang="zh-CN" sz="1600" dirty="0"/>
              <a:t>，</a:t>
            </a:r>
            <a:r>
              <a:rPr lang="en-US" altLang="zh-CN" sz="1600" dirty="0"/>
              <a:t>4</a:t>
            </a:r>
            <a:r>
              <a:rPr lang="zh-CN" altLang="zh-CN" sz="1600" dirty="0"/>
              <a:t>；</a:t>
            </a:r>
            <a:r>
              <a:rPr lang="en-US" altLang="zh-CN" sz="1600" dirty="0"/>
              <a:t>Y</a:t>
            </a:r>
            <a:r>
              <a:rPr lang="zh-CN" altLang="zh-CN" sz="1600" dirty="0"/>
              <a:t>坐标为</a:t>
            </a:r>
            <a:r>
              <a:rPr lang="en-US" altLang="zh-CN" sz="1600" dirty="0"/>
              <a:t>Y2016</a:t>
            </a:r>
            <a:r>
              <a:rPr lang="zh-CN" altLang="zh-CN" sz="1600" dirty="0"/>
              <a:t>数组中的值；其条形图标签为</a:t>
            </a:r>
            <a:r>
              <a:rPr lang="en-US" altLang="zh-CN" sz="1600" dirty="0"/>
              <a:t>2016</a:t>
            </a:r>
            <a:r>
              <a:rPr lang="zh-CN" altLang="zh-CN" sz="1600" dirty="0"/>
              <a:t>，颜色为黄色，透明度为</a:t>
            </a:r>
            <a:r>
              <a:rPr lang="en-US" altLang="zh-CN" sz="1600" dirty="0"/>
              <a:t>0.8</a:t>
            </a:r>
            <a:r>
              <a:rPr lang="zh-CN" altLang="zh-CN" sz="1600" dirty="0"/>
              <a:t>，条宽为</a:t>
            </a:r>
            <a:r>
              <a:rPr lang="en-US" altLang="zh-CN" sz="1600" dirty="0"/>
              <a:t>0.5</a:t>
            </a:r>
            <a:r>
              <a:rPr lang="zh-CN" altLang="zh-CN" sz="1600" dirty="0"/>
              <a:t>。</a:t>
            </a:r>
            <a:r>
              <a:rPr lang="en-US" altLang="zh-CN" sz="1600" dirty="0"/>
              <a:t>14-15</a:t>
            </a:r>
            <a:r>
              <a:rPr lang="zh-CN" altLang="zh-CN" sz="1600" dirty="0"/>
              <a:t>行是将每个条形图的</a:t>
            </a:r>
            <a:r>
              <a:rPr lang="en-US" altLang="zh-CN" sz="1600" dirty="0"/>
              <a:t>X</a:t>
            </a:r>
            <a:r>
              <a:rPr lang="zh-CN" altLang="zh-CN" sz="1600" dirty="0"/>
              <a:t>坐标设置为</a:t>
            </a:r>
            <a:r>
              <a:rPr lang="en-US" altLang="zh-CN" sz="1600" dirty="0"/>
              <a:t>0.5</a:t>
            </a:r>
            <a:r>
              <a:rPr lang="zh-CN" altLang="zh-CN" sz="1600" dirty="0"/>
              <a:t>，</a:t>
            </a:r>
            <a:r>
              <a:rPr lang="en-US" altLang="zh-CN" sz="1600" dirty="0"/>
              <a:t>1.5</a:t>
            </a:r>
            <a:r>
              <a:rPr lang="zh-CN" altLang="zh-CN" sz="1600" dirty="0"/>
              <a:t>，</a:t>
            </a:r>
            <a:r>
              <a:rPr lang="en-US" altLang="zh-CN" sz="1600" dirty="0"/>
              <a:t>2.5</a:t>
            </a:r>
            <a:r>
              <a:rPr lang="zh-CN" altLang="zh-CN" sz="1600" dirty="0"/>
              <a:t>，</a:t>
            </a:r>
            <a:r>
              <a:rPr lang="en-US" altLang="zh-CN" sz="1600" dirty="0"/>
              <a:t>3.5</a:t>
            </a:r>
            <a:r>
              <a:rPr lang="zh-CN" altLang="zh-CN" sz="1600" dirty="0"/>
              <a:t>，</a:t>
            </a:r>
            <a:r>
              <a:rPr lang="en-US" altLang="zh-CN" sz="1600" dirty="0"/>
              <a:t>4.5</a:t>
            </a:r>
            <a:r>
              <a:rPr lang="zh-CN" altLang="zh-CN" sz="1600" dirty="0"/>
              <a:t>。程序生成的图形比较直观地展示了按照城市分组的两个年份数据对比效果，既能看出同一个城市的数量增减变化，又能直观比较不同城市数量的差别</a:t>
            </a:r>
            <a:r>
              <a:rPr lang="zh-CN" altLang="en-US" sz="1600" dirty="0"/>
              <a:t>。</a:t>
            </a:r>
          </a:p>
        </p:txBody>
      </p:sp>
    </p:spTree>
    <p:extLst>
      <p:ext uri="{BB962C8B-B14F-4D97-AF65-F5344CB8AC3E}">
        <p14:creationId xmlns:p14="http://schemas.microsoft.com/office/powerpoint/2010/main" val="22207207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3307715" cy="58356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【知识框架图】</a:t>
            </a:r>
          </a:p>
        </p:txBody>
      </p:sp>
      <p:graphicFrame>
        <p:nvGraphicFramePr>
          <p:cNvPr id="14" name="图示 13"/>
          <p:cNvGraphicFramePr/>
          <p:nvPr>
            <p:extLst>
              <p:ext uri="{D42A27DB-BD31-4B8C-83A1-F6EECF244321}">
                <p14:modId xmlns:p14="http://schemas.microsoft.com/office/powerpoint/2010/main" val="2561495379"/>
              </p:ext>
            </p:extLst>
          </p:nvPr>
        </p:nvGraphicFramePr>
        <p:xfrm>
          <a:off x="228977" y="1060376"/>
          <a:ext cx="7531128" cy="37444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252314" y="700336"/>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程序继续：</a:t>
            </a:r>
          </a:p>
        </p:txBody>
      </p:sp>
      <p:graphicFrame>
        <p:nvGraphicFramePr>
          <p:cNvPr id="2" name="对象 1"/>
          <p:cNvGraphicFramePr>
            <a:graphicFrameLocks noChangeAspect="1"/>
          </p:cNvGraphicFramePr>
          <p:nvPr>
            <p:extLst>
              <p:ext uri="{D42A27DB-BD31-4B8C-83A1-F6EECF244321}">
                <p14:modId xmlns:p14="http://schemas.microsoft.com/office/powerpoint/2010/main" val="3949532917"/>
              </p:ext>
            </p:extLst>
          </p:nvPr>
        </p:nvGraphicFramePr>
        <p:xfrm>
          <a:off x="180306" y="1180456"/>
          <a:ext cx="4472105" cy="3964632"/>
        </p:xfrm>
        <a:graphic>
          <a:graphicData uri="http://schemas.openxmlformats.org/presentationml/2006/ole">
            <mc:AlternateContent xmlns:mc="http://schemas.openxmlformats.org/markup-compatibility/2006">
              <mc:Choice xmlns:v="urn:schemas-microsoft-com:vml" Requires="v">
                <p:oleObj r:id="rId3" imgW="7123680" imgH="6310800" progId="">
                  <p:embed/>
                </p:oleObj>
              </mc:Choice>
              <mc:Fallback>
                <p:oleObj r:id="rId3" imgW="7123680" imgH="6310800" progId="">
                  <p:embed/>
                  <p:pic>
                    <p:nvPicPr>
                      <p:cNvPr id="0" name=""/>
                      <p:cNvPicPr/>
                      <p:nvPr/>
                    </p:nvPicPr>
                    <p:blipFill>
                      <a:blip r:embed="rId4"/>
                      <a:stretch>
                        <a:fillRect/>
                      </a:stretch>
                    </p:blipFill>
                    <p:spPr>
                      <a:xfrm>
                        <a:off x="180306" y="1180456"/>
                        <a:ext cx="4472105" cy="3964632"/>
                      </a:xfrm>
                      <a:prstGeom prst="rect">
                        <a:avLst/>
                      </a:prstGeom>
                    </p:spPr>
                  </p:pic>
                </p:oleObj>
              </mc:Fallback>
            </mc:AlternateContent>
          </a:graphicData>
        </a:graphic>
      </p:graphicFrame>
      <p:pic>
        <p:nvPicPr>
          <p:cNvPr id="5" name="图片 4"/>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4716810" y="1757062"/>
            <a:ext cx="4318635" cy="2207895"/>
          </a:xfrm>
          <a:prstGeom prst="rect">
            <a:avLst/>
          </a:prstGeom>
        </p:spPr>
      </p:pic>
      <p:sp>
        <p:nvSpPr>
          <p:cNvPr id="3" name="矩形 2"/>
          <p:cNvSpPr/>
          <p:nvPr/>
        </p:nvSpPr>
        <p:spPr>
          <a:xfrm>
            <a:off x="6589018" y="4057680"/>
            <a:ext cx="877163" cy="369332"/>
          </a:xfrm>
          <a:prstGeom prst="rect">
            <a:avLst/>
          </a:prstGeom>
        </p:spPr>
        <p:txBody>
          <a:bodyPr wrap="none">
            <a:spAutoFit/>
          </a:bodyPr>
          <a:lstStyle/>
          <a:p>
            <a:r>
              <a:rPr lang="zh-CN" altLang="zh-CN" dirty="0">
                <a:latin typeface="Times New Roman" panose="02020603050405020304" pitchFamily="18" charset="0"/>
                <a:cs typeface="Times New Roman" panose="02020603050405020304" pitchFamily="18" charset="0"/>
              </a:rPr>
              <a:t>条形图</a:t>
            </a:r>
            <a:endParaRPr lang="zh-CN" altLang="en-US" dirty="0"/>
          </a:p>
        </p:txBody>
      </p:sp>
    </p:spTree>
    <p:extLst>
      <p:ext uri="{BB962C8B-B14F-4D97-AF65-F5344CB8AC3E}">
        <p14:creationId xmlns:p14="http://schemas.microsoft.com/office/powerpoint/2010/main" val="9883995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140038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请参考如下网站进一步了解</a:t>
            </a:r>
            <a:r>
              <a:rPr lang="en-US" altLang="zh-CN" sz="2000" dirty="0"/>
              <a:t>bar()</a:t>
            </a:r>
            <a:r>
              <a:rPr lang="zh-CN" altLang="en-US" sz="2000" dirty="0"/>
              <a:t>函数的其他参数的含义及使用方法：</a:t>
            </a:r>
            <a:r>
              <a:rPr lang="en-US" altLang="zh-CN" sz="2000" dirty="0"/>
              <a:t>https://matplotlib.org/api/_as_gen/matplotlib.pyplot.bar.html?highlight=bar#matplotlib.pyplot.bar</a:t>
            </a:r>
            <a:r>
              <a:rPr lang="zh-CN" altLang="en-US" sz="2000" dirty="0"/>
              <a:t>。</a:t>
            </a:r>
          </a:p>
          <a:p>
            <a:pPr marL="342900" lvl="0" indent="-342900">
              <a:spcBef>
                <a:spcPts val="600"/>
              </a:spcBef>
              <a:buSzPct val="75000"/>
              <a:buFont typeface="Wingdings" panose="05000000000000000000" pitchFamily="2" charset="2"/>
              <a:buChar char="l"/>
            </a:pPr>
            <a:r>
              <a:rPr lang="zh-CN" altLang="en-US" sz="2000" dirty="0"/>
              <a:t>下表说明了</a:t>
            </a:r>
            <a:r>
              <a:rPr lang="en-US" altLang="zh-CN" sz="2000" dirty="0"/>
              <a:t>bar()</a:t>
            </a:r>
            <a:r>
              <a:rPr lang="zh-CN" altLang="en-US" sz="2000" dirty="0"/>
              <a:t>函数部分参数的基本含义。</a:t>
            </a:r>
          </a:p>
        </p:txBody>
      </p:sp>
      <p:graphicFrame>
        <p:nvGraphicFramePr>
          <p:cNvPr id="2" name="表格 1"/>
          <p:cNvGraphicFramePr>
            <a:graphicFrameLocks noGrp="1"/>
          </p:cNvGraphicFramePr>
          <p:nvPr>
            <p:extLst>
              <p:ext uri="{D42A27DB-BD31-4B8C-83A1-F6EECF244321}">
                <p14:modId xmlns:p14="http://schemas.microsoft.com/office/powerpoint/2010/main" val="1790208946"/>
              </p:ext>
            </p:extLst>
          </p:nvPr>
        </p:nvGraphicFramePr>
        <p:xfrm>
          <a:off x="1188418" y="2341217"/>
          <a:ext cx="5472608" cy="2679599"/>
        </p:xfrm>
        <a:graphic>
          <a:graphicData uri="http://schemas.openxmlformats.org/drawingml/2006/table">
            <a:tbl>
              <a:tblPr firstRow="1" firstCol="1" bandRow="1">
                <a:tableStyleId>{5C22544A-7EE6-4342-B048-85BDC9FD1C3A}</a:tableStyleId>
              </a:tblPr>
              <a:tblGrid>
                <a:gridCol w="1646194">
                  <a:extLst>
                    <a:ext uri="{9D8B030D-6E8A-4147-A177-3AD203B41FA5}">
                      <a16:colId xmlns:a16="http://schemas.microsoft.com/office/drawing/2014/main" val="3942574086"/>
                    </a:ext>
                  </a:extLst>
                </a:gridCol>
                <a:gridCol w="3826414">
                  <a:extLst>
                    <a:ext uri="{9D8B030D-6E8A-4147-A177-3AD203B41FA5}">
                      <a16:colId xmlns:a16="http://schemas.microsoft.com/office/drawing/2014/main" val="967597522"/>
                    </a:ext>
                  </a:extLst>
                </a:gridCol>
              </a:tblGrid>
              <a:tr h="2679599">
                <a:tc>
                  <a:txBody>
                    <a:bodyPr/>
                    <a:lstStyle/>
                    <a:p>
                      <a:pPr indent="127000" algn="just" latinLnBrk="0">
                        <a:lnSpc>
                          <a:spcPct val="150000"/>
                        </a:lnSpc>
                        <a:spcAft>
                          <a:spcPts val="0"/>
                        </a:spcAft>
                      </a:pPr>
                      <a:r>
                        <a:rPr lang="en-US" sz="1400" b="0" kern="0">
                          <a:effectLst/>
                        </a:rPr>
                        <a:t>bar(x, </a:t>
                      </a:r>
                      <a:endParaRPr lang="zh-CN" sz="1400" b="0" kern="100">
                        <a:effectLst/>
                      </a:endParaRPr>
                    </a:p>
                    <a:p>
                      <a:pPr indent="133350" algn="just" latinLnBrk="0">
                        <a:lnSpc>
                          <a:spcPct val="150000"/>
                        </a:lnSpc>
                        <a:spcAft>
                          <a:spcPts val="0"/>
                        </a:spcAft>
                      </a:pPr>
                      <a:r>
                        <a:rPr lang="en-US" sz="1400" b="0" kern="0">
                          <a:effectLst/>
                        </a:rPr>
                        <a:t>height, </a:t>
                      </a:r>
                      <a:endParaRPr lang="zh-CN" sz="1400" b="0" kern="100">
                        <a:effectLst/>
                      </a:endParaRPr>
                    </a:p>
                    <a:p>
                      <a:pPr indent="133350" algn="just" latinLnBrk="0">
                        <a:lnSpc>
                          <a:spcPct val="150000"/>
                        </a:lnSpc>
                        <a:spcAft>
                          <a:spcPts val="0"/>
                        </a:spcAft>
                      </a:pPr>
                      <a:r>
                        <a:rPr lang="en-US" sz="1400" b="0" kern="0">
                          <a:effectLst/>
                        </a:rPr>
                        <a:t>width, </a:t>
                      </a:r>
                      <a:endParaRPr lang="zh-CN" sz="1400" b="0" kern="100">
                        <a:effectLst/>
                      </a:endParaRPr>
                    </a:p>
                    <a:p>
                      <a:pPr indent="133350" algn="just" latinLnBrk="0">
                        <a:lnSpc>
                          <a:spcPct val="150000"/>
                        </a:lnSpc>
                        <a:spcAft>
                          <a:spcPts val="0"/>
                        </a:spcAft>
                      </a:pPr>
                      <a:r>
                        <a:rPr lang="en-US" sz="1400" b="0" kern="0">
                          <a:effectLst/>
                        </a:rPr>
                        <a:t>bottom, </a:t>
                      </a:r>
                      <a:endParaRPr lang="zh-CN" sz="1400" b="0" kern="100">
                        <a:effectLst/>
                      </a:endParaRPr>
                    </a:p>
                    <a:p>
                      <a:pPr indent="133350" algn="just" latinLnBrk="0">
                        <a:lnSpc>
                          <a:spcPct val="150000"/>
                        </a:lnSpc>
                        <a:spcAft>
                          <a:spcPts val="0"/>
                        </a:spcAft>
                      </a:pPr>
                      <a:r>
                        <a:rPr lang="en-US" sz="1400" b="0" kern="0">
                          <a:effectLst/>
                        </a:rPr>
                        <a:t>*, </a:t>
                      </a:r>
                      <a:endParaRPr lang="zh-CN" sz="1400" b="0" kern="100">
                        <a:effectLst/>
                      </a:endParaRPr>
                    </a:p>
                    <a:p>
                      <a:pPr indent="133350" algn="just" latinLnBrk="0">
                        <a:lnSpc>
                          <a:spcPct val="150000"/>
                        </a:lnSpc>
                        <a:spcAft>
                          <a:spcPts val="0"/>
                        </a:spcAft>
                      </a:pPr>
                      <a:r>
                        <a:rPr lang="en-US" sz="1400" b="0" kern="0">
                          <a:effectLst/>
                        </a:rPr>
                        <a:t>align='center', </a:t>
                      </a:r>
                      <a:endParaRPr lang="zh-CN" sz="1400" b="0" kern="100">
                        <a:effectLst/>
                      </a:endParaRPr>
                    </a:p>
                    <a:p>
                      <a:pPr indent="133350" algn="just" latinLnBrk="0">
                        <a:lnSpc>
                          <a:spcPct val="150000"/>
                        </a:lnSpc>
                        <a:spcAft>
                          <a:spcPts val="0"/>
                        </a:spcAft>
                      </a:pPr>
                      <a:r>
                        <a:rPr lang="en-US" sz="1400" b="0" kern="0">
                          <a:effectLst/>
                        </a:rPr>
                        <a:t>**kwargs)</a:t>
                      </a:r>
                      <a:endParaRPr lang="zh-CN" sz="14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solidFill>
                      <a:schemeClr val="tx1">
                        <a:lumMod val="50000"/>
                        <a:lumOff val="50000"/>
                      </a:schemeClr>
                    </a:solidFill>
                  </a:tcPr>
                </a:tc>
                <a:tc>
                  <a:txBody>
                    <a:bodyPr/>
                    <a:lstStyle/>
                    <a:p>
                      <a:pPr indent="127000" algn="just" latinLnBrk="0">
                        <a:lnSpc>
                          <a:spcPct val="150000"/>
                        </a:lnSpc>
                        <a:spcAft>
                          <a:spcPts val="0"/>
                        </a:spcAft>
                      </a:pPr>
                      <a:r>
                        <a:rPr lang="en-US" sz="1400" b="0" kern="0" dirty="0">
                          <a:effectLst/>
                        </a:rPr>
                        <a:t>x</a:t>
                      </a:r>
                      <a:r>
                        <a:rPr lang="zh-CN" sz="1400" b="0" kern="0" dirty="0">
                          <a:effectLst/>
                        </a:rPr>
                        <a:t>：</a:t>
                      </a:r>
                      <a:r>
                        <a:rPr lang="en-US" sz="1400" b="0" kern="0" dirty="0">
                          <a:effectLst/>
                        </a:rPr>
                        <a:t>x</a:t>
                      </a:r>
                      <a:r>
                        <a:rPr lang="zh-CN" sz="1400" b="0" kern="0" dirty="0">
                          <a:effectLst/>
                        </a:rPr>
                        <a:t>轴数据。</a:t>
                      </a:r>
                      <a:endParaRPr lang="zh-CN" sz="1400" b="0" kern="100" dirty="0">
                        <a:effectLst/>
                      </a:endParaRPr>
                    </a:p>
                    <a:p>
                      <a:pPr indent="127000" algn="just" latinLnBrk="0">
                        <a:lnSpc>
                          <a:spcPct val="150000"/>
                        </a:lnSpc>
                        <a:spcAft>
                          <a:spcPts val="0"/>
                        </a:spcAft>
                      </a:pPr>
                      <a:r>
                        <a:rPr lang="en-US" sz="1400" b="0" kern="0" dirty="0">
                          <a:effectLst/>
                        </a:rPr>
                        <a:t>height</a:t>
                      </a:r>
                      <a:r>
                        <a:rPr lang="zh-CN" sz="1400" b="0" kern="0" dirty="0">
                          <a:effectLst/>
                        </a:rPr>
                        <a:t>：条带高度。</a:t>
                      </a:r>
                      <a:endParaRPr lang="zh-CN" sz="1400" b="0" kern="100" dirty="0">
                        <a:effectLst/>
                      </a:endParaRPr>
                    </a:p>
                    <a:p>
                      <a:pPr indent="127000" algn="just" latinLnBrk="0">
                        <a:lnSpc>
                          <a:spcPct val="150000"/>
                        </a:lnSpc>
                        <a:spcAft>
                          <a:spcPts val="0"/>
                        </a:spcAft>
                      </a:pPr>
                      <a:r>
                        <a:rPr lang="en-US" sz="1400" b="0" kern="0" dirty="0">
                          <a:effectLst/>
                        </a:rPr>
                        <a:t>width</a:t>
                      </a:r>
                      <a:r>
                        <a:rPr lang="zh-CN" sz="1400" b="0" kern="0" dirty="0">
                          <a:effectLst/>
                        </a:rPr>
                        <a:t>：条带宽度。可选，默认值</a:t>
                      </a:r>
                      <a:r>
                        <a:rPr lang="en-US" sz="1400" b="0" kern="0" dirty="0">
                          <a:effectLst/>
                        </a:rPr>
                        <a:t>0.8</a:t>
                      </a:r>
                      <a:r>
                        <a:rPr lang="zh-CN" sz="1400" b="0" kern="0" dirty="0">
                          <a:effectLst/>
                        </a:rPr>
                        <a:t>。</a:t>
                      </a:r>
                      <a:endParaRPr lang="zh-CN" sz="1400" b="0" kern="100" dirty="0">
                        <a:effectLst/>
                      </a:endParaRPr>
                    </a:p>
                    <a:p>
                      <a:pPr indent="127000" algn="just" latinLnBrk="0">
                        <a:lnSpc>
                          <a:spcPct val="150000"/>
                        </a:lnSpc>
                        <a:spcAft>
                          <a:spcPts val="0"/>
                        </a:spcAft>
                      </a:pPr>
                      <a:r>
                        <a:rPr lang="en-US" sz="1400" b="0" kern="0" dirty="0">
                          <a:effectLst/>
                        </a:rPr>
                        <a:t>bottom</a:t>
                      </a:r>
                      <a:r>
                        <a:rPr lang="zh-CN" sz="1400" b="0" kern="0" dirty="0">
                          <a:effectLst/>
                        </a:rPr>
                        <a:t>：</a:t>
                      </a:r>
                      <a:r>
                        <a:rPr lang="en-US" sz="1400" b="0" kern="0" dirty="0">
                          <a:effectLst/>
                        </a:rPr>
                        <a:t>y</a:t>
                      </a:r>
                      <a:r>
                        <a:rPr lang="zh-CN" sz="1400" b="0" kern="0" dirty="0">
                          <a:effectLst/>
                        </a:rPr>
                        <a:t>轴起始值。</a:t>
                      </a:r>
                      <a:endParaRPr lang="zh-CN" sz="1400" b="0" kern="100" dirty="0">
                        <a:effectLst/>
                      </a:endParaRPr>
                    </a:p>
                    <a:p>
                      <a:pPr indent="127000" algn="just" latinLnBrk="0">
                        <a:lnSpc>
                          <a:spcPct val="150000"/>
                        </a:lnSpc>
                        <a:spcAft>
                          <a:spcPts val="0"/>
                        </a:spcAft>
                      </a:pPr>
                      <a:r>
                        <a:rPr lang="en-US" sz="1400" b="0" kern="0" dirty="0">
                          <a:effectLst/>
                        </a:rPr>
                        <a:t> </a:t>
                      </a:r>
                      <a:endParaRPr lang="zh-CN" sz="1400" b="0" kern="100" dirty="0">
                        <a:effectLst/>
                      </a:endParaRPr>
                    </a:p>
                    <a:p>
                      <a:pPr indent="127000" algn="just" latinLnBrk="0">
                        <a:lnSpc>
                          <a:spcPct val="150000"/>
                        </a:lnSpc>
                        <a:spcAft>
                          <a:spcPts val="0"/>
                        </a:spcAft>
                      </a:pPr>
                      <a:r>
                        <a:rPr lang="zh-CN" sz="1400" b="0" kern="0" dirty="0">
                          <a:effectLst/>
                        </a:rPr>
                        <a:t>对齐方式</a:t>
                      </a:r>
                      <a:endParaRPr lang="zh-CN" sz="14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solidFill>
                      <a:schemeClr val="tx1">
                        <a:lumMod val="50000"/>
                        <a:lumOff val="50000"/>
                      </a:schemeClr>
                    </a:solidFill>
                  </a:tcPr>
                </a:tc>
                <a:extLst>
                  <a:ext uri="{0D108BD9-81ED-4DB2-BD59-A6C34878D82A}">
                    <a16:rowId xmlns:a16="http://schemas.microsoft.com/office/drawing/2014/main" val="221040953"/>
                  </a:ext>
                </a:extLst>
              </a:tr>
            </a:tbl>
          </a:graphicData>
        </a:graphic>
      </p:graphicFrame>
    </p:spTree>
    <p:extLst>
      <p:ext uri="{BB962C8B-B14F-4D97-AF65-F5344CB8AC3E}">
        <p14:creationId xmlns:p14="http://schemas.microsoft.com/office/powerpoint/2010/main" val="30307170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2400657"/>
          </a:xfrm>
          <a:prstGeom prst="rect">
            <a:avLst/>
          </a:prstGeom>
          <a:noFill/>
        </p:spPr>
        <p:txBody>
          <a:bodyPr wrap="square" rtlCol="0" anchor="t">
            <a:spAutoFit/>
          </a:bodyPr>
          <a:lstStyle/>
          <a:p>
            <a:pPr lvl="0">
              <a:spcBef>
                <a:spcPts val="600"/>
              </a:spcBef>
              <a:buSzPct val="75000"/>
            </a:pPr>
            <a:r>
              <a:rPr lang="zh-CN" altLang="en-US" sz="2000" b="1" dirty="0">
                <a:solidFill>
                  <a:srgbClr val="FF0000"/>
                </a:solidFill>
              </a:rPr>
              <a:t>三、绘制饼图</a:t>
            </a:r>
          </a:p>
          <a:p>
            <a:pPr marL="342900" lvl="0" indent="-342900">
              <a:spcBef>
                <a:spcPts val="600"/>
              </a:spcBef>
              <a:buSzPct val="75000"/>
              <a:buFont typeface="Wingdings" panose="05000000000000000000" pitchFamily="2" charset="2"/>
              <a:buChar char="l"/>
            </a:pPr>
            <a:r>
              <a:rPr lang="zh-CN" altLang="en-US" sz="2000" dirty="0"/>
              <a:t>饼图主要用于展示某个对象的各个部分相对于整体的构成比例，通常以二维或三维图形显示每一数值相对于总数值的百分数。例如，某互联网征信公司使用</a:t>
            </a:r>
            <a:r>
              <a:rPr lang="en-US" altLang="zh-CN" sz="2000" dirty="0"/>
              <a:t>300</a:t>
            </a:r>
            <a:r>
              <a:rPr lang="zh-CN" altLang="en-US" sz="2000" dirty="0"/>
              <a:t>万失信人群的样本统计数据来分析不同学历层次人群的占比情况：失信人群中，高中占比</a:t>
            </a:r>
            <a:r>
              <a:rPr lang="en-US" altLang="zh-CN" sz="2000" dirty="0"/>
              <a:t>25.15%</a:t>
            </a:r>
            <a:r>
              <a:rPr lang="zh-CN" altLang="en-US" sz="2000" dirty="0"/>
              <a:t>，大专占比</a:t>
            </a:r>
            <a:r>
              <a:rPr lang="en-US" altLang="zh-CN" sz="2000" dirty="0"/>
              <a:t>37.24%</a:t>
            </a:r>
            <a:r>
              <a:rPr lang="zh-CN" altLang="en-US" sz="2000" dirty="0"/>
              <a:t>，本科占比</a:t>
            </a:r>
            <a:r>
              <a:rPr lang="en-US" altLang="zh-CN" sz="2000" dirty="0"/>
              <a:t>33.36%</a:t>
            </a:r>
            <a:r>
              <a:rPr lang="zh-CN" altLang="en-US" sz="2000" dirty="0"/>
              <a:t>，硕士占比</a:t>
            </a:r>
            <a:r>
              <a:rPr lang="en-US" altLang="zh-CN" sz="2000" dirty="0"/>
              <a:t>3.68%</a:t>
            </a:r>
            <a:r>
              <a:rPr lang="zh-CN" altLang="en-US" sz="2000" dirty="0"/>
              <a:t>，剩余的其他学历占比</a:t>
            </a:r>
            <a:r>
              <a:rPr lang="en-US" altLang="zh-CN" sz="2000" dirty="0"/>
              <a:t>0.57%</a:t>
            </a:r>
            <a:r>
              <a:rPr lang="zh-CN" altLang="en-US" sz="2000" dirty="0"/>
              <a:t>。</a:t>
            </a:r>
            <a:endParaRPr lang="en-US" altLang="zh-CN" sz="2000" dirty="0"/>
          </a:p>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 4】</a:t>
            </a:r>
            <a:r>
              <a:rPr lang="zh-CN" altLang="en-US" sz="2000" dirty="0"/>
              <a:t>依此数据绘制饼图</a:t>
            </a:r>
          </a:p>
        </p:txBody>
      </p:sp>
    </p:spTree>
    <p:extLst>
      <p:ext uri="{BB962C8B-B14F-4D97-AF65-F5344CB8AC3E}">
        <p14:creationId xmlns:p14="http://schemas.microsoft.com/office/powerpoint/2010/main" val="30788216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程序：</a:t>
            </a:r>
          </a:p>
        </p:txBody>
      </p:sp>
      <p:graphicFrame>
        <p:nvGraphicFramePr>
          <p:cNvPr id="2" name="对象 1"/>
          <p:cNvGraphicFramePr>
            <a:graphicFrameLocks noChangeAspect="1"/>
          </p:cNvGraphicFramePr>
          <p:nvPr>
            <p:extLst>
              <p:ext uri="{D42A27DB-BD31-4B8C-83A1-F6EECF244321}">
                <p14:modId xmlns:p14="http://schemas.microsoft.com/office/powerpoint/2010/main" val="2188440241"/>
              </p:ext>
            </p:extLst>
          </p:nvPr>
        </p:nvGraphicFramePr>
        <p:xfrm>
          <a:off x="540346" y="1437003"/>
          <a:ext cx="5226858" cy="3295781"/>
        </p:xfrm>
        <a:graphic>
          <a:graphicData uri="http://schemas.openxmlformats.org/presentationml/2006/ole">
            <mc:AlternateContent xmlns:mc="http://schemas.openxmlformats.org/markup-compatibility/2006">
              <mc:Choice xmlns:v="urn:schemas-microsoft-com:vml" Requires="v">
                <p:oleObj r:id="rId3" imgW="7047360" imgH="4444200" progId="">
                  <p:embed/>
                </p:oleObj>
              </mc:Choice>
              <mc:Fallback>
                <p:oleObj r:id="rId3" imgW="7047360" imgH="4444200" progId="">
                  <p:embed/>
                  <p:pic>
                    <p:nvPicPr>
                      <p:cNvPr id="0" name=""/>
                      <p:cNvPicPr/>
                      <p:nvPr/>
                    </p:nvPicPr>
                    <p:blipFill>
                      <a:blip r:embed="rId4"/>
                      <a:stretch>
                        <a:fillRect/>
                      </a:stretch>
                    </p:blipFill>
                    <p:spPr>
                      <a:xfrm>
                        <a:off x="540346" y="1437003"/>
                        <a:ext cx="5226858" cy="3295781"/>
                      </a:xfrm>
                      <a:prstGeom prst="rect">
                        <a:avLst/>
                      </a:prstGeom>
                    </p:spPr>
                  </p:pic>
                </p:oleObj>
              </mc:Fallback>
            </mc:AlternateContent>
          </a:graphicData>
        </a:graphic>
      </p:graphicFrame>
      <p:sp>
        <p:nvSpPr>
          <p:cNvPr id="5" name="矩形 4"/>
          <p:cNvSpPr/>
          <p:nvPr/>
        </p:nvSpPr>
        <p:spPr>
          <a:xfrm>
            <a:off x="6300986" y="1831479"/>
            <a:ext cx="2016224" cy="2554545"/>
          </a:xfrm>
          <a:prstGeom prst="rect">
            <a:avLst/>
          </a:prstGeom>
          <a:solidFill>
            <a:schemeClr val="accent2"/>
          </a:solidFill>
        </p:spPr>
        <p:txBody>
          <a:bodyPr wrap="square">
            <a:spAutoFit/>
          </a:bodyPr>
          <a:lstStyle/>
          <a:p>
            <a:r>
              <a:rPr lang="zh-CN" altLang="en-US" sz="1600" dirty="0"/>
              <a:t>代码的第</a:t>
            </a:r>
            <a:r>
              <a:rPr lang="en-US" altLang="zh-CN" sz="1600" dirty="0"/>
              <a:t>8</a:t>
            </a:r>
            <a:r>
              <a:rPr lang="zh-CN" altLang="en-US" sz="1600" dirty="0"/>
              <a:t>行</a:t>
            </a:r>
            <a:r>
              <a:rPr lang="en-US" altLang="zh-CN" sz="1600" dirty="0"/>
              <a:t>explode = [0,0,0.1,0,0]</a:t>
            </a:r>
            <a:r>
              <a:rPr lang="zh-CN" altLang="en-US" sz="1600" dirty="0"/>
              <a:t>是设置数据项的“炸裂”效果（即该饼块以多大距离从饼图中心分离）以强调该项数据。第</a:t>
            </a:r>
            <a:r>
              <a:rPr lang="en-US" altLang="zh-CN" sz="1600" dirty="0"/>
              <a:t>16-29</a:t>
            </a:r>
            <a:r>
              <a:rPr lang="zh-CN" altLang="en-US" sz="1600" dirty="0"/>
              <a:t>行对饼图的其他属性进行控制。程序生成的图形如图 </a:t>
            </a:r>
            <a:r>
              <a:rPr lang="en-US" altLang="zh-CN" sz="1600" dirty="0"/>
              <a:t>5 5</a:t>
            </a:r>
            <a:r>
              <a:rPr lang="zh-CN" altLang="en-US" sz="1600" dirty="0"/>
              <a:t>所示。</a:t>
            </a:r>
          </a:p>
        </p:txBody>
      </p:sp>
    </p:spTree>
    <p:extLst>
      <p:ext uri="{BB962C8B-B14F-4D97-AF65-F5344CB8AC3E}">
        <p14:creationId xmlns:p14="http://schemas.microsoft.com/office/powerpoint/2010/main" val="3420864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程序继续：</a:t>
            </a:r>
          </a:p>
        </p:txBody>
      </p:sp>
      <p:graphicFrame>
        <p:nvGraphicFramePr>
          <p:cNvPr id="2" name="对象 1"/>
          <p:cNvGraphicFramePr>
            <a:graphicFrameLocks noChangeAspect="1"/>
          </p:cNvGraphicFramePr>
          <p:nvPr>
            <p:extLst>
              <p:ext uri="{D42A27DB-BD31-4B8C-83A1-F6EECF244321}">
                <p14:modId xmlns:p14="http://schemas.microsoft.com/office/powerpoint/2010/main" val="2309905615"/>
              </p:ext>
            </p:extLst>
          </p:nvPr>
        </p:nvGraphicFramePr>
        <p:xfrm>
          <a:off x="468338" y="1272379"/>
          <a:ext cx="4032448" cy="3810187"/>
        </p:xfrm>
        <a:graphic>
          <a:graphicData uri="http://schemas.openxmlformats.org/presentationml/2006/ole">
            <mc:AlternateContent xmlns:mc="http://schemas.openxmlformats.org/markup-compatibility/2006">
              <mc:Choice xmlns:v="urn:schemas-microsoft-com:vml" Requires="v">
                <p:oleObj r:id="rId3" imgW="6425280" imgH="6057000" progId="">
                  <p:embed/>
                </p:oleObj>
              </mc:Choice>
              <mc:Fallback>
                <p:oleObj r:id="rId3" imgW="6425280" imgH="6057000" progId="">
                  <p:embed/>
                  <p:pic>
                    <p:nvPicPr>
                      <p:cNvPr id="0" name=""/>
                      <p:cNvPicPr/>
                      <p:nvPr/>
                    </p:nvPicPr>
                    <p:blipFill>
                      <a:blip r:embed="rId4"/>
                      <a:stretch>
                        <a:fillRect/>
                      </a:stretch>
                    </p:blipFill>
                    <p:spPr>
                      <a:xfrm>
                        <a:off x="468338" y="1272379"/>
                        <a:ext cx="4032448" cy="3810187"/>
                      </a:xfrm>
                      <a:prstGeom prst="rect">
                        <a:avLst/>
                      </a:prstGeom>
                    </p:spPr>
                  </p:pic>
                </p:oleObj>
              </mc:Fallback>
            </mc:AlternateContent>
          </a:graphicData>
        </a:graphic>
      </p:graphicFrame>
      <p:pic>
        <p:nvPicPr>
          <p:cNvPr id="5" name="图片 4"/>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5077435" y="1662679"/>
            <a:ext cx="3599815" cy="3029585"/>
          </a:xfrm>
          <a:prstGeom prst="rect">
            <a:avLst/>
          </a:prstGeom>
        </p:spPr>
      </p:pic>
      <p:sp>
        <p:nvSpPr>
          <p:cNvPr id="3" name="矩形 2"/>
          <p:cNvSpPr/>
          <p:nvPr/>
        </p:nvSpPr>
        <p:spPr>
          <a:xfrm>
            <a:off x="6455278" y="4681991"/>
            <a:ext cx="646331" cy="369332"/>
          </a:xfrm>
          <a:prstGeom prst="rect">
            <a:avLst/>
          </a:prstGeom>
        </p:spPr>
        <p:txBody>
          <a:bodyPr wrap="none">
            <a:spAutoFit/>
          </a:bodyPr>
          <a:lstStyle/>
          <a:p>
            <a:r>
              <a:rPr lang="zh-CN" altLang="zh-CN" dirty="0">
                <a:latin typeface="Times New Roman" panose="02020603050405020304" pitchFamily="18" charset="0"/>
                <a:cs typeface="Times New Roman" panose="02020603050405020304" pitchFamily="18" charset="0"/>
              </a:rPr>
              <a:t>饼图</a:t>
            </a:r>
            <a:endParaRPr lang="zh-CN" altLang="en-US" dirty="0"/>
          </a:p>
        </p:txBody>
      </p:sp>
    </p:spTree>
    <p:extLst>
      <p:ext uri="{BB962C8B-B14F-4D97-AF65-F5344CB8AC3E}">
        <p14:creationId xmlns:p14="http://schemas.microsoft.com/office/powerpoint/2010/main" val="5226915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00336"/>
            <a:ext cx="8352928" cy="101566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请参考如下网站进一步了解</a:t>
            </a:r>
            <a:r>
              <a:rPr lang="en-US" altLang="zh-CN" sz="2000" dirty="0"/>
              <a:t>pie ()</a:t>
            </a:r>
            <a:r>
              <a:rPr lang="zh-CN" altLang="en-US" sz="2000" dirty="0"/>
              <a:t>函数的其他参数含义及其使用方法：</a:t>
            </a:r>
            <a:r>
              <a:rPr lang="en-US" altLang="zh-CN" sz="2000" dirty="0"/>
              <a:t>https://matplotlib.org/api/_as_gen/matplotlib.pyplot.pie.html#matplotlib.pyplot.pie</a:t>
            </a:r>
            <a:r>
              <a:rPr lang="zh-CN" altLang="en-US" sz="2000" dirty="0"/>
              <a:t>。下表说明了饼图绘制函数</a:t>
            </a:r>
            <a:r>
              <a:rPr lang="en-US" altLang="zh-CN" sz="2000" dirty="0"/>
              <a:t>pie()</a:t>
            </a:r>
            <a:r>
              <a:rPr lang="zh-CN" altLang="en-US" sz="2000" dirty="0"/>
              <a:t>参数的含义。</a:t>
            </a:r>
          </a:p>
        </p:txBody>
      </p:sp>
      <p:graphicFrame>
        <p:nvGraphicFramePr>
          <p:cNvPr id="2" name="表格 1"/>
          <p:cNvGraphicFramePr>
            <a:graphicFrameLocks noGrp="1"/>
          </p:cNvGraphicFramePr>
          <p:nvPr>
            <p:extLst>
              <p:ext uri="{D42A27DB-BD31-4B8C-83A1-F6EECF244321}">
                <p14:modId xmlns:p14="http://schemas.microsoft.com/office/powerpoint/2010/main" val="3336721886"/>
              </p:ext>
            </p:extLst>
          </p:nvPr>
        </p:nvGraphicFramePr>
        <p:xfrm>
          <a:off x="1188418" y="1708448"/>
          <a:ext cx="5256584" cy="3269679"/>
        </p:xfrm>
        <a:graphic>
          <a:graphicData uri="http://schemas.openxmlformats.org/drawingml/2006/table">
            <a:tbl>
              <a:tblPr firstRow="1" firstCol="1" bandRow="1">
                <a:tableStyleId>{5C22544A-7EE6-4342-B048-85BDC9FD1C3A}</a:tableStyleId>
              </a:tblPr>
              <a:tblGrid>
                <a:gridCol w="1629198">
                  <a:extLst>
                    <a:ext uri="{9D8B030D-6E8A-4147-A177-3AD203B41FA5}">
                      <a16:colId xmlns:a16="http://schemas.microsoft.com/office/drawing/2014/main" val="822696322"/>
                    </a:ext>
                  </a:extLst>
                </a:gridCol>
                <a:gridCol w="3627386">
                  <a:extLst>
                    <a:ext uri="{9D8B030D-6E8A-4147-A177-3AD203B41FA5}">
                      <a16:colId xmlns:a16="http://schemas.microsoft.com/office/drawing/2014/main" val="2839088462"/>
                    </a:ext>
                  </a:extLst>
                </a:gridCol>
              </a:tblGrid>
              <a:tr h="3263900">
                <a:tc>
                  <a:txBody>
                    <a:bodyPr/>
                    <a:lstStyle/>
                    <a:p>
                      <a:pPr indent="127000" algn="just" latinLnBrk="0">
                        <a:lnSpc>
                          <a:spcPct val="150000"/>
                        </a:lnSpc>
                        <a:spcAft>
                          <a:spcPts val="0"/>
                        </a:spcAft>
                      </a:pPr>
                      <a:r>
                        <a:rPr lang="en-US" sz="800" b="0" kern="0" dirty="0" err="1">
                          <a:effectLst/>
                        </a:rPr>
                        <a:t>pei</a:t>
                      </a:r>
                      <a:r>
                        <a:rPr lang="en-US" sz="800" b="0" kern="0" dirty="0">
                          <a:effectLst/>
                        </a:rPr>
                        <a:t>(x, </a:t>
                      </a:r>
                      <a:endParaRPr lang="zh-CN" sz="800" b="0" kern="100" dirty="0">
                        <a:effectLst/>
                      </a:endParaRPr>
                    </a:p>
                    <a:p>
                      <a:pPr indent="133350" algn="just" latinLnBrk="0">
                        <a:lnSpc>
                          <a:spcPct val="150000"/>
                        </a:lnSpc>
                        <a:spcAft>
                          <a:spcPts val="0"/>
                        </a:spcAft>
                      </a:pPr>
                      <a:r>
                        <a:rPr lang="en-US" sz="800" b="0" kern="0" dirty="0">
                          <a:effectLst/>
                        </a:rPr>
                        <a:t>explode=None, </a:t>
                      </a:r>
                      <a:endParaRPr lang="zh-CN" sz="800" b="0" kern="100" dirty="0">
                        <a:effectLst/>
                      </a:endParaRPr>
                    </a:p>
                    <a:p>
                      <a:pPr indent="133350" algn="just" latinLnBrk="0">
                        <a:lnSpc>
                          <a:spcPct val="150000"/>
                        </a:lnSpc>
                        <a:spcAft>
                          <a:spcPts val="0"/>
                        </a:spcAft>
                      </a:pPr>
                      <a:r>
                        <a:rPr lang="en-US" sz="800" b="0" kern="0" dirty="0">
                          <a:effectLst/>
                        </a:rPr>
                        <a:t>labels=None, </a:t>
                      </a:r>
                      <a:endParaRPr lang="zh-CN" sz="800" b="0" kern="100" dirty="0">
                        <a:effectLst/>
                      </a:endParaRPr>
                    </a:p>
                    <a:p>
                      <a:pPr indent="133350" algn="just" latinLnBrk="0">
                        <a:lnSpc>
                          <a:spcPct val="150000"/>
                        </a:lnSpc>
                        <a:spcAft>
                          <a:spcPts val="0"/>
                        </a:spcAft>
                      </a:pPr>
                      <a:r>
                        <a:rPr lang="en-US" sz="800" b="0" kern="0" dirty="0">
                          <a:effectLst/>
                        </a:rPr>
                        <a:t>colors=None, </a:t>
                      </a:r>
                      <a:endParaRPr lang="zh-CN" sz="800" b="0" kern="100" dirty="0">
                        <a:effectLst/>
                      </a:endParaRPr>
                    </a:p>
                    <a:p>
                      <a:pPr indent="133350" algn="just" latinLnBrk="0">
                        <a:lnSpc>
                          <a:spcPct val="150000"/>
                        </a:lnSpc>
                        <a:spcAft>
                          <a:spcPts val="0"/>
                        </a:spcAft>
                      </a:pPr>
                      <a:r>
                        <a:rPr lang="en-US" sz="800" b="0" kern="0" dirty="0" err="1">
                          <a:effectLst/>
                        </a:rPr>
                        <a:t>autopct</a:t>
                      </a:r>
                      <a:r>
                        <a:rPr lang="en-US" sz="800" b="0" kern="0" dirty="0">
                          <a:effectLst/>
                        </a:rPr>
                        <a:t>=None, </a:t>
                      </a:r>
                      <a:endParaRPr lang="zh-CN" sz="800" b="0" kern="100" dirty="0">
                        <a:effectLst/>
                      </a:endParaRPr>
                    </a:p>
                    <a:p>
                      <a:pPr indent="133350" algn="just" latinLnBrk="0">
                        <a:lnSpc>
                          <a:spcPct val="150000"/>
                        </a:lnSpc>
                        <a:spcAft>
                          <a:spcPts val="0"/>
                        </a:spcAft>
                      </a:pPr>
                      <a:r>
                        <a:rPr lang="en-US" sz="800" b="0" kern="0" dirty="0" err="1">
                          <a:effectLst/>
                        </a:rPr>
                        <a:t>pctdistance</a:t>
                      </a:r>
                      <a:r>
                        <a:rPr lang="en-US" sz="800" b="0" kern="0" dirty="0">
                          <a:effectLst/>
                        </a:rPr>
                        <a:t>=0.6, </a:t>
                      </a:r>
                      <a:endParaRPr lang="zh-CN" sz="800" b="0" kern="100" dirty="0">
                        <a:effectLst/>
                      </a:endParaRPr>
                    </a:p>
                    <a:p>
                      <a:pPr indent="133350" algn="just" latinLnBrk="0">
                        <a:lnSpc>
                          <a:spcPct val="150000"/>
                        </a:lnSpc>
                        <a:spcAft>
                          <a:spcPts val="0"/>
                        </a:spcAft>
                      </a:pPr>
                      <a:r>
                        <a:rPr lang="en-US" sz="800" b="0" kern="0" dirty="0">
                          <a:effectLst/>
                        </a:rPr>
                        <a:t>shadow=False, </a:t>
                      </a:r>
                      <a:endParaRPr lang="zh-CN" sz="800" b="0" kern="100" dirty="0">
                        <a:effectLst/>
                      </a:endParaRPr>
                    </a:p>
                    <a:p>
                      <a:pPr indent="133350" algn="just" latinLnBrk="0">
                        <a:lnSpc>
                          <a:spcPct val="150000"/>
                        </a:lnSpc>
                        <a:spcAft>
                          <a:spcPts val="0"/>
                        </a:spcAft>
                      </a:pPr>
                      <a:r>
                        <a:rPr lang="en-US" sz="800" b="0" kern="0" dirty="0" err="1">
                          <a:effectLst/>
                        </a:rPr>
                        <a:t>labeldistance</a:t>
                      </a:r>
                      <a:r>
                        <a:rPr lang="en-US" sz="800" b="0" kern="0" dirty="0">
                          <a:effectLst/>
                        </a:rPr>
                        <a:t>=1.1,</a:t>
                      </a:r>
                      <a:endParaRPr lang="zh-CN" sz="800" b="0" kern="100" dirty="0">
                        <a:effectLst/>
                      </a:endParaRPr>
                    </a:p>
                    <a:p>
                      <a:pPr indent="133350" algn="just" latinLnBrk="0">
                        <a:lnSpc>
                          <a:spcPct val="150000"/>
                        </a:lnSpc>
                        <a:spcAft>
                          <a:spcPts val="0"/>
                        </a:spcAft>
                      </a:pPr>
                      <a:r>
                        <a:rPr lang="en-US" sz="800" b="0" kern="0" dirty="0" err="1">
                          <a:effectLst/>
                        </a:rPr>
                        <a:t>startangle</a:t>
                      </a:r>
                      <a:r>
                        <a:rPr lang="en-US" sz="800" b="0" kern="0" dirty="0">
                          <a:effectLst/>
                        </a:rPr>
                        <a:t>=None,</a:t>
                      </a:r>
                      <a:endParaRPr lang="zh-CN" sz="800" b="0" kern="100" dirty="0">
                        <a:effectLst/>
                      </a:endParaRPr>
                    </a:p>
                    <a:p>
                      <a:pPr indent="133350" algn="just" latinLnBrk="0">
                        <a:lnSpc>
                          <a:spcPct val="150000"/>
                        </a:lnSpc>
                        <a:spcAft>
                          <a:spcPts val="0"/>
                        </a:spcAft>
                      </a:pPr>
                      <a:r>
                        <a:rPr lang="en-US" sz="800" b="0" kern="0" dirty="0">
                          <a:effectLst/>
                        </a:rPr>
                        <a:t>radius=None, </a:t>
                      </a:r>
                      <a:endParaRPr lang="zh-CN" sz="800" b="0" kern="100" dirty="0">
                        <a:effectLst/>
                      </a:endParaRPr>
                    </a:p>
                    <a:p>
                      <a:pPr indent="133350" algn="just" latinLnBrk="0">
                        <a:lnSpc>
                          <a:spcPct val="150000"/>
                        </a:lnSpc>
                        <a:spcAft>
                          <a:spcPts val="0"/>
                        </a:spcAft>
                      </a:pPr>
                      <a:r>
                        <a:rPr lang="en-US" sz="800" b="0" kern="0" dirty="0" err="1">
                          <a:effectLst/>
                        </a:rPr>
                        <a:t>counterclock</a:t>
                      </a:r>
                      <a:r>
                        <a:rPr lang="en-US" sz="800" b="0" kern="0" dirty="0">
                          <a:effectLst/>
                        </a:rPr>
                        <a:t>=True,</a:t>
                      </a:r>
                      <a:endParaRPr lang="zh-CN" sz="800" b="0" kern="100" dirty="0">
                        <a:effectLst/>
                      </a:endParaRPr>
                    </a:p>
                    <a:p>
                      <a:pPr indent="133350" algn="just" latinLnBrk="0">
                        <a:lnSpc>
                          <a:spcPct val="150000"/>
                        </a:lnSpc>
                        <a:spcAft>
                          <a:spcPts val="0"/>
                        </a:spcAft>
                      </a:pPr>
                      <a:r>
                        <a:rPr lang="en-US" sz="800" b="0" kern="0" dirty="0" err="1">
                          <a:effectLst/>
                        </a:rPr>
                        <a:t>wedgeprops</a:t>
                      </a:r>
                      <a:r>
                        <a:rPr lang="en-US" sz="800" b="0" kern="0" dirty="0">
                          <a:effectLst/>
                        </a:rPr>
                        <a:t>=None, </a:t>
                      </a:r>
                      <a:endParaRPr lang="zh-CN" sz="800" b="0" kern="100" dirty="0">
                        <a:effectLst/>
                      </a:endParaRPr>
                    </a:p>
                    <a:p>
                      <a:pPr indent="133350" algn="just" latinLnBrk="0">
                        <a:lnSpc>
                          <a:spcPct val="150000"/>
                        </a:lnSpc>
                        <a:spcAft>
                          <a:spcPts val="0"/>
                        </a:spcAft>
                      </a:pPr>
                      <a:r>
                        <a:rPr lang="en-US" sz="800" b="0" kern="0" dirty="0" err="1">
                          <a:effectLst/>
                        </a:rPr>
                        <a:t>textprops</a:t>
                      </a:r>
                      <a:r>
                        <a:rPr lang="en-US" sz="800" b="0" kern="0" dirty="0">
                          <a:effectLst/>
                        </a:rPr>
                        <a:t>=None, </a:t>
                      </a:r>
                      <a:endParaRPr lang="zh-CN" sz="800" b="0" kern="100" dirty="0">
                        <a:effectLst/>
                      </a:endParaRPr>
                    </a:p>
                    <a:p>
                      <a:pPr indent="133350" algn="just" latinLnBrk="0">
                        <a:lnSpc>
                          <a:spcPct val="150000"/>
                        </a:lnSpc>
                        <a:spcAft>
                          <a:spcPts val="0"/>
                        </a:spcAft>
                      </a:pPr>
                      <a:r>
                        <a:rPr lang="en-US" sz="800" b="0" kern="0" dirty="0">
                          <a:effectLst/>
                        </a:rPr>
                        <a:t>center=(0, 0), </a:t>
                      </a:r>
                      <a:endParaRPr lang="zh-CN" sz="800" b="0" kern="100" dirty="0">
                        <a:effectLst/>
                      </a:endParaRPr>
                    </a:p>
                    <a:p>
                      <a:pPr indent="133350" algn="just" latinLnBrk="0">
                        <a:lnSpc>
                          <a:spcPct val="150000"/>
                        </a:lnSpc>
                        <a:spcAft>
                          <a:spcPts val="0"/>
                        </a:spcAft>
                      </a:pPr>
                      <a:r>
                        <a:rPr lang="en-US" sz="800" b="0" kern="0" dirty="0">
                          <a:effectLst/>
                        </a:rPr>
                        <a:t>frame=False, </a:t>
                      </a:r>
                      <a:endParaRPr lang="zh-CN" sz="800" b="0" kern="100" dirty="0">
                        <a:effectLst/>
                      </a:endParaRPr>
                    </a:p>
                    <a:p>
                      <a:pPr indent="133350" algn="just" latinLnBrk="0">
                        <a:lnSpc>
                          <a:spcPct val="150000"/>
                        </a:lnSpc>
                        <a:spcAft>
                          <a:spcPts val="0"/>
                        </a:spcAft>
                      </a:pPr>
                      <a:r>
                        <a:rPr lang="en-US" sz="800" b="0" kern="0" dirty="0" err="1">
                          <a:effectLst/>
                        </a:rPr>
                        <a:t>rotatelabels</a:t>
                      </a:r>
                      <a:r>
                        <a:rPr lang="en-US" sz="800" b="0" kern="0" dirty="0">
                          <a:effectLst/>
                        </a:rPr>
                        <a:t>=False,</a:t>
                      </a:r>
                      <a:endParaRPr lang="zh-CN" sz="800" b="0" kern="100" dirty="0">
                        <a:effectLst/>
                      </a:endParaRPr>
                    </a:p>
                    <a:p>
                      <a:pPr indent="133350" algn="just" latinLnBrk="0">
                        <a:lnSpc>
                          <a:spcPct val="150000"/>
                        </a:lnSpc>
                        <a:spcAft>
                          <a:spcPts val="0"/>
                        </a:spcAft>
                      </a:pPr>
                      <a:r>
                        <a:rPr lang="en-US" sz="800" b="0" kern="0" dirty="0">
                          <a:effectLst/>
                        </a:rPr>
                        <a:t>hold=None, </a:t>
                      </a:r>
                      <a:endParaRPr lang="zh-CN" sz="800" b="0" kern="100" dirty="0">
                        <a:effectLst/>
                      </a:endParaRPr>
                    </a:p>
                    <a:p>
                      <a:pPr indent="133350" algn="just" latinLnBrk="0">
                        <a:lnSpc>
                          <a:spcPct val="150000"/>
                        </a:lnSpc>
                        <a:spcAft>
                          <a:spcPts val="0"/>
                        </a:spcAft>
                      </a:pPr>
                      <a:r>
                        <a:rPr lang="en-US" sz="800" b="0" kern="0" dirty="0">
                          <a:effectLst/>
                        </a:rPr>
                        <a:t>data=None)</a:t>
                      </a:r>
                      <a:endParaRPr lang="zh-CN" sz="8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51808" marR="51808" marT="0" marB="0">
                    <a:solidFill>
                      <a:schemeClr val="tx1">
                        <a:lumMod val="50000"/>
                        <a:lumOff val="50000"/>
                      </a:schemeClr>
                    </a:solidFill>
                  </a:tcPr>
                </a:tc>
                <a:tc>
                  <a:txBody>
                    <a:bodyPr/>
                    <a:lstStyle/>
                    <a:p>
                      <a:pPr indent="127000" algn="just" latinLnBrk="0">
                        <a:lnSpc>
                          <a:spcPct val="150000"/>
                        </a:lnSpc>
                        <a:spcAft>
                          <a:spcPts val="0"/>
                        </a:spcAft>
                      </a:pPr>
                      <a:r>
                        <a:rPr lang="en-US" sz="800" b="0" kern="0" dirty="0">
                          <a:effectLst/>
                        </a:rPr>
                        <a:t>x</a:t>
                      </a:r>
                      <a:r>
                        <a:rPr lang="zh-CN" sz="800" b="0" kern="0" dirty="0">
                          <a:effectLst/>
                        </a:rPr>
                        <a:t>，绘图数据。</a:t>
                      </a:r>
                      <a:endParaRPr lang="zh-CN" sz="800" b="0" kern="100" dirty="0">
                        <a:effectLst/>
                      </a:endParaRPr>
                    </a:p>
                    <a:p>
                      <a:pPr indent="127000" algn="just" latinLnBrk="0">
                        <a:lnSpc>
                          <a:spcPct val="150000"/>
                        </a:lnSpc>
                        <a:spcAft>
                          <a:spcPts val="0"/>
                        </a:spcAft>
                      </a:pPr>
                      <a:r>
                        <a:rPr lang="en-US" sz="800" b="0" kern="0" dirty="0">
                          <a:effectLst/>
                        </a:rPr>
                        <a:t>explode</a:t>
                      </a:r>
                      <a:r>
                        <a:rPr lang="zh-CN" sz="800" b="0" kern="0" dirty="0">
                          <a:effectLst/>
                        </a:rPr>
                        <a:t>：</a:t>
                      </a:r>
                      <a:r>
                        <a:rPr lang="en-US" sz="800" b="0" kern="0" dirty="0">
                          <a:effectLst/>
                        </a:rPr>
                        <a:t>(</a:t>
                      </a:r>
                      <a:r>
                        <a:rPr lang="zh-CN" sz="800" b="0" kern="0" dirty="0">
                          <a:effectLst/>
                        </a:rPr>
                        <a:t>每一块</a:t>
                      </a:r>
                      <a:r>
                        <a:rPr lang="en-US" sz="800" b="0" kern="0" dirty="0">
                          <a:effectLst/>
                        </a:rPr>
                        <a:t>)</a:t>
                      </a:r>
                      <a:r>
                        <a:rPr lang="zh-CN" sz="800" b="0" kern="0" dirty="0">
                          <a:effectLst/>
                        </a:rPr>
                        <a:t>离开中心距离。</a:t>
                      </a:r>
                      <a:endParaRPr lang="zh-CN" sz="800" b="0" kern="100" dirty="0">
                        <a:effectLst/>
                      </a:endParaRPr>
                    </a:p>
                    <a:p>
                      <a:pPr indent="127000" algn="just" latinLnBrk="0">
                        <a:lnSpc>
                          <a:spcPct val="150000"/>
                        </a:lnSpc>
                        <a:spcAft>
                          <a:spcPts val="0"/>
                        </a:spcAft>
                      </a:pPr>
                      <a:r>
                        <a:rPr lang="en-US" sz="800" b="0" kern="0" dirty="0">
                          <a:effectLst/>
                        </a:rPr>
                        <a:t>labels</a:t>
                      </a:r>
                      <a:r>
                        <a:rPr lang="zh-CN" sz="800" b="0" kern="0" dirty="0">
                          <a:effectLst/>
                        </a:rPr>
                        <a:t>：</a:t>
                      </a:r>
                      <a:r>
                        <a:rPr lang="en-US" sz="800" b="0" kern="0" dirty="0">
                          <a:effectLst/>
                        </a:rPr>
                        <a:t>(</a:t>
                      </a:r>
                      <a:r>
                        <a:rPr lang="zh-CN" sz="800" b="0" kern="0" dirty="0">
                          <a:effectLst/>
                        </a:rPr>
                        <a:t>每一块</a:t>
                      </a:r>
                      <a:r>
                        <a:rPr lang="en-US" sz="800" b="0" kern="0" dirty="0">
                          <a:effectLst/>
                        </a:rPr>
                        <a:t>)</a:t>
                      </a:r>
                      <a:r>
                        <a:rPr lang="zh-CN" sz="800" b="0" kern="0" dirty="0">
                          <a:effectLst/>
                        </a:rPr>
                        <a:t>饼图外侧显示的说明文字。</a:t>
                      </a:r>
                      <a:endParaRPr lang="zh-CN" sz="800" b="0" kern="100" dirty="0">
                        <a:effectLst/>
                      </a:endParaRPr>
                    </a:p>
                    <a:p>
                      <a:pPr indent="127000" algn="just" latinLnBrk="0">
                        <a:lnSpc>
                          <a:spcPct val="150000"/>
                        </a:lnSpc>
                        <a:spcAft>
                          <a:spcPts val="0"/>
                        </a:spcAft>
                      </a:pPr>
                      <a:r>
                        <a:rPr lang="en-US" sz="800" b="0" kern="0" dirty="0">
                          <a:effectLst/>
                        </a:rPr>
                        <a:t>colors</a:t>
                      </a:r>
                      <a:r>
                        <a:rPr lang="zh-CN" sz="800" b="0" kern="0" dirty="0">
                          <a:effectLst/>
                        </a:rPr>
                        <a:t>：颜色。</a:t>
                      </a:r>
                      <a:endParaRPr lang="zh-CN" sz="800" b="0" kern="100" dirty="0">
                        <a:effectLst/>
                      </a:endParaRPr>
                    </a:p>
                    <a:p>
                      <a:pPr indent="127000" algn="just" latinLnBrk="0">
                        <a:lnSpc>
                          <a:spcPct val="150000"/>
                        </a:lnSpc>
                        <a:spcAft>
                          <a:spcPts val="0"/>
                        </a:spcAft>
                      </a:pPr>
                      <a:r>
                        <a:rPr lang="en-US" sz="800" b="0" kern="0" dirty="0" err="1">
                          <a:effectLst/>
                        </a:rPr>
                        <a:t>autopct</a:t>
                      </a:r>
                      <a:r>
                        <a:rPr lang="zh-CN" sz="800" b="0" kern="0" dirty="0">
                          <a:effectLst/>
                        </a:rPr>
                        <a:t>：设置百分比的格式。</a:t>
                      </a:r>
                      <a:endParaRPr lang="zh-CN" sz="800" b="0" kern="100" dirty="0">
                        <a:effectLst/>
                      </a:endParaRPr>
                    </a:p>
                    <a:p>
                      <a:pPr indent="127000" algn="just" latinLnBrk="0">
                        <a:lnSpc>
                          <a:spcPct val="150000"/>
                        </a:lnSpc>
                        <a:spcAft>
                          <a:spcPts val="0"/>
                        </a:spcAft>
                      </a:pPr>
                      <a:r>
                        <a:rPr lang="en-US" sz="800" b="0" kern="0" dirty="0" err="1">
                          <a:effectLst/>
                        </a:rPr>
                        <a:t>pctdistance</a:t>
                      </a:r>
                      <a:r>
                        <a:rPr lang="zh-CN" sz="800" b="0" kern="0" dirty="0">
                          <a:effectLst/>
                        </a:rPr>
                        <a:t>：百分比标签与圆心的距离，默认值</a:t>
                      </a:r>
                      <a:r>
                        <a:rPr lang="en-US" sz="800" b="0" kern="0" dirty="0">
                          <a:effectLst/>
                        </a:rPr>
                        <a:t>0.6</a:t>
                      </a:r>
                      <a:r>
                        <a:rPr lang="zh-CN" sz="800" b="0" kern="0" dirty="0">
                          <a:effectLst/>
                        </a:rPr>
                        <a:t>。</a:t>
                      </a:r>
                      <a:endParaRPr lang="zh-CN" sz="800" b="0" kern="100" dirty="0">
                        <a:effectLst/>
                      </a:endParaRPr>
                    </a:p>
                    <a:p>
                      <a:pPr indent="127000" algn="just" latinLnBrk="0">
                        <a:lnSpc>
                          <a:spcPct val="150000"/>
                        </a:lnSpc>
                        <a:spcAft>
                          <a:spcPts val="0"/>
                        </a:spcAft>
                      </a:pPr>
                      <a:r>
                        <a:rPr lang="en-US" sz="800" b="0" kern="0" dirty="0">
                          <a:effectLst/>
                        </a:rPr>
                        <a:t>shadow</a:t>
                      </a:r>
                      <a:r>
                        <a:rPr lang="zh-CN" sz="800" b="0" kern="0" dirty="0">
                          <a:effectLst/>
                        </a:rPr>
                        <a:t>：阴影，默认值：无。</a:t>
                      </a:r>
                      <a:endParaRPr lang="zh-CN" sz="800" b="0" kern="100" dirty="0">
                        <a:effectLst/>
                      </a:endParaRPr>
                    </a:p>
                    <a:p>
                      <a:pPr indent="127000" algn="just" latinLnBrk="0">
                        <a:lnSpc>
                          <a:spcPct val="150000"/>
                        </a:lnSpc>
                        <a:spcAft>
                          <a:spcPts val="0"/>
                        </a:spcAft>
                      </a:pPr>
                      <a:r>
                        <a:rPr lang="en-US" sz="800" b="0" kern="0" dirty="0" err="1">
                          <a:effectLst/>
                        </a:rPr>
                        <a:t>labeldistance</a:t>
                      </a:r>
                      <a:r>
                        <a:rPr lang="zh-CN" sz="800" b="0" kern="0" dirty="0">
                          <a:effectLst/>
                        </a:rPr>
                        <a:t>：文本标签距离，默认值</a:t>
                      </a:r>
                      <a:r>
                        <a:rPr lang="en-US" sz="800" b="0" kern="0" dirty="0">
                          <a:effectLst/>
                        </a:rPr>
                        <a:t>1.1</a:t>
                      </a:r>
                      <a:r>
                        <a:rPr lang="zh-CN" sz="800" b="0" kern="0" dirty="0">
                          <a:effectLst/>
                        </a:rPr>
                        <a:t>。</a:t>
                      </a:r>
                      <a:endParaRPr lang="zh-CN" sz="800" b="0" kern="100" dirty="0">
                        <a:effectLst/>
                      </a:endParaRPr>
                    </a:p>
                    <a:p>
                      <a:pPr indent="127000" algn="just" latinLnBrk="0">
                        <a:lnSpc>
                          <a:spcPct val="150000"/>
                        </a:lnSpc>
                        <a:spcAft>
                          <a:spcPts val="0"/>
                        </a:spcAft>
                      </a:pPr>
                      <a:r>
                        <a:rPr lang="en-US" sz="800" b="0" kern="0" dirty="0" err="1">
                          <a:effectLst/>
                        </a:rPr>
                        <a:t>startangle</a:t>
                      </a:r>
                      <a:r>
                        <a:rPr lang="zh-CN" sz="800" b="0" kern="0" dirty="0">
                          <a:effectLst/>
                        </a:rPr>
                        <a:t>：分块开始角度。</a:t>
                      </a:r>
                      <a:endParaRPr lang="zh-CN" sz="800" b="0" kern="100" dirty="0">
                        <a:effectLst/>
                      </a:endParaRPr>
                    </a:p>
                    <a:p>
                      <a:pPr indent="127000" algn="just" latinLnBrk="0">
                        <a:lnSpc>
                          <a:spcPct val="150000"/>
                        </a:lnSpc>
                        <a:spcAft>
                          <a:spcPts val="0"/>
                        </a:spcAft>
                      </a:pPr>
                      <a:r>
                        <a:rPr lang="en-US" sz="800" b="0" kern="0" dirty="0">
                          <a:effectLst/>
                        </a:rPr>
                        <a:t>radius</a:t>
                      </a:r>
                      <a:r>
                        <a:rPr lang="zh-CN" sz="800" b="0" kern="0" dirty="0">
                          <a:effectLst/>
                        </a:rPr>
                        <a:t>：饼图半径，默认值</a:t>
                      </a:r>
                      <a:r>
                        <a:rPr lang="en-US" sz="800" b="0" kern="0" dirty="0">
                          <a:effectLst/>
                        </a:rPr>
                        <a:t>1</a:t>
                      </a:r>
                      <a:r>
                        <a:rPr lang="zh-CN" sz="800" b="0" kern="0" dirty="0">
                          <a:effectLst/>
                        </a:rPr>
                        <a:t>。</a:t>
                      </a:r>
                      <a:endParaRPr lang="zh-CN" sz="800" b="0" kern="100" dirty="0">
                        <a:effectLst/>
                      </a:endParaRPr>
                    </a:p>
                    <a:p>
                      <a:pPr indent="127000" algn="just" latinLnBrk="0">
                        <a:lnSpc>
                          <a:spcPct val="150000"/>
                        </a:lnSpc>
                        <a:spcAft>
                          <a:spcPts val="0"/>
                        </a:spcAft>
                      </a:pPr>
                      <a:r>
                        <a:rPr lang="en-US" sz="800" b="0" kern="0" dirty="0" err="1">
                          <a:effectLst/>
                        </a:rPr>
                        <a:t>counterclock</a:t>
                      </a:r>
                      <a:r>
                        <a:rPr lang="zh-CN" sz="800" b="0" kern="0" dirty="0">
                          <a:effectLst/>
                        </a:rPr>
                        <a:t>：逆时针放置数据块。</a:t>
                      </a:r>
                      <a:endParaRPr lang="zh-CN" sz="800" b="0" kern="100" dirty="0">
                        <a:effectLst/>
                      </a:endParaRPr>
                    </a:p>
                    <a:p>
                      <a:pPr indent="127000" algn="just" latinLnBrk="0">
                        <a:lnSpc>
                          <a:spcPct val="150000"/>
                        </a:lnSpc>
                        <a:spcAft>
                          <a:spcPts val="0"/>
                        </a:spcAft>
                      </a:pPr>
                      <a:r>
                        <a:rPr lang="en-US" sz="800" b="0" kern="0" dirty="0" err="1">
                          <a:effectLst/>
                        </a:rPr>
                        <a:t>wedgeprops</a:t>
                      </a:r>
                      <a:r>
                        <a:rPr lang="zh-CN" sz="800" b="0" kern="0" dirty="0">
                          <a:effectLst/>
                        </a:rPr>
                        <a:t>：边界参数。</a:t>
                      </a:r>
                      <a:endParaRPr lang="zh-CN" sz="800" b="0" kern="100" dirty="0">
                        <a:effectLst/>
                      </a:endParaRPr>
                    </a:p>
                    <a:p>
                      <a:pPr indent="127000" algn="just" latinLnBrk="0">
                        <a:lnSpc>
                          <a:spcPct val="150000"/>
                        </a:lnSpc>
                        <a:spcAft>
                          <a:spcPts val="0"/>
                        </a:spcAft>
                      </a:pPr>
                      <a:r>
                        <a:rPr lang="en-US" sz="800" b="0" kern="0" dirty="0">
                          <a:effectLst/>
                        </a:rPr>
                        <a:t>text props</a:t>
                      </a:r>
                      <a:r>
                        <a:rPr lang="zh-CN" sz="800" b="0" kern="0" dirty="0">
                          <a:effectLst/>
                        </a:rPr>
                        <a:t>：标签文字参数。</a:t>
                      </a:r>
                      <a:endParaRPr lang="zh-CN" sz="800" b="0" kern="100" dirty="0">
                        <a:effectLst/>
                      </a:endParaRPr>
                    </a:p>
                    <a:p>
                      <a:pPr indent="127000" algn="just" latinLnBrk="0">
                        <a:lnSpc>
                          <a:spcPct val="150000"/>
                        </a:lnSpc>
                        <a:spcAft>
                          <a:spcPts val="0"/>
                        </a:spcAft>
                      </a:pPr>
                      <a:r>
                        <a:rPr lang="en-US" sz="800" b="0" kern="0" dirty="0">
                          <a:effectLst/>
                        </a:rPr>
                        <a:t>center</a:t>
                      </a:r>
                      <a:r>
                        <a:rPr lang="zh-CN" sz="800" b="0" kern="0" dirty="0">
                          <a:effectLst/>
                        </a:rPr>
                        <a:t>：饼图中心位置。</a:t>
                      </a:r>
                      <a:endParaRPr lang="zh-CN" sz="800" b="0" kern="100" dirty="0">
                        <a:effectLst/>
                      </a:endParaRPr>
                    </a:p>
                    <a:p>
                      <a:pPr indent="127000" algn="just" latinLnBrk="0">
                        <a:lnSpc>
                          <a:spcPct val="150000"/>
                        </a:lnSpc>
                        <a:spcAft>
                          <a:spcPts val="0"/>
                        </a:spcAft>
                      </a:pPr>
                      <a:r>
                        <a:rPr lang="en-US" sz="800" b="0" kern="0" dirty="0">
                          <a:effectLst/>
                        </a:rPr>
                        <a:t>frame</a:t>
                      </a:r>
                      <a:r>
                        <a:rPr lang="zh-CN" sz="800" b="0" kern="0" dirty="0">
                          <a:effectLst/>
                        </a:rPr>
                        <a:t>：是否显示图表外框，默认</a:t>
                      </a:r>
                      <a:r>
                        <a:rPr lang="en-US" sz="800" b="0" kern="0" dirty="0">
                          <a:effectLst/>
                        </a:rPr>
                        <a:t>False</a:t>
                      </a:r>
                      <a:r>
                        <a:rPr lang="zh-CN" sz="800" b="0" kern="0" dirty="0">
                          <a:effectLst/>
                        </a:rPr>
                        <a:t>不显示。</a:t>
                      </a:r>
                      <a:endParaRPr lang="zh-CN" sz="800" b="0" kern="100" dirty="0">
                        <a:effectLst/>
                      </a:endParaRPr>
                    </a:p>
                    <a:p>
                      <a:pPr indent="127000" algn="just" latinLnBrk="0">
                        <a:lnSpc>
                          <a:spcPct val="150000"/>
                        </a:lnSpc>
                        <a:spcAft>
                          <a:spcPts val="0"/>
                        </a:spcAft>
                      </a:pPr>
                      <a:r>
                        <a:rPr lang="en-US" sz="800" b="0" kern="0" dirty="0" err="1">
                          <a:effectLst/>
                        </a:rPr>
                        <a:t>rotatelabels</a:t>
                      </a:r>
                      <a:r>
                        <a:rPr lang="zh-CN" sz="800" b="0" kern="0" dirty="0">
                          <a:effectLst/>
                        </a:rPr>
                        <a:t>：是否旋转标签，默认</a:t>
                      </a:r>
                      <a:r>
                        <a:rPr lang="en-US" sz="800" b="0" kern="0" dirty="0">
                          <a:effectLst/>
                        </a:rPr>
                        <a:t>False</a:t>
                      </a:r>
                      <a:r>
                        <a:rPr lang="zh-CN" sz="800" b="0" kern="0" dirty="0">
                          <a:effectLst/>
                        </a:rPr>
                        <a:t>不旋转。</a:t>
                      </a:r>
                      <a:endParaRPr lang="zh-CN" sz="800" b="0" kern="100" dirty="0">
                        <a:effectLst/>
                      </a:endParaRPr>
                    </a:p>
                    <a:p>
                      <a:pPr indent="127000" algn="just" latinLnBrk="0">
                        <a:lnSpc>
                          <a:spcPct val="150000"/>
                        </a:lnSpc>
                        <a:spcAft>
                          <a:spcPts val="0"/>
                        </a:spcAft>
                      </a:pPr>
                      <a:r>
                        <a:rPr lang="en-US" sz="800" b="0" kern="0" dirty="0">
                          <a:effectLst/>
                        </a:rPr>
                        <a:t> </a:t>
                      </a:r>
                      <a:endParaRPr lang="zh-CN" sz="8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51808" marR="51808" marT="0" marB="0">
                    <a:solidFill>
                      <a:schemeClr val="tx1">
                        <a:lumMod val="50000"/>
                        <a:lumOff val="50000"/>
                      </a:schemeClr>
                    </a:solidFill>
                  </a:tcPr>
                </a:tc>
                <a:extLst>
                  <a:ext uri="{0D108BD9-81ED-4DB2-BD59-A6C34878D82A}">
                    <a16:rowId xmlns:a16="http://schemas.microsoft.com/office/drawing/2014/main" val="675918204"/>
                  </a:ext>
                </a:extLst>
              </a:tr>
            </a:tbl>
          </a:graphicData>
        </a:graphic>
      </p:graphicFrame>
    </p:spTree>
    <p:extLst>
      <p:ext uri="{BB962C8B-B14F-4D97-AF65-F5344CB8AC3E}">
        <p14:creationId xmlns:p14="http://schemas.microsoft.com/office/powerpoint/2010/main" val="34319391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2169825"/>
          </a:xfrm>
          <a:prstGeom prst="rect">
            <a:avLst/>
          </a:prstGeom>
          <a:noFill/>
        </p:spPr>
        <p:txBody>
          <a:bodyPr wrap="square" rtlCol="0" anchor="t">
            <a:spAutoFit/>
          </a:bodyPr>
          <a:lstStyle/>
          <a:p>
            <a:pPr lvl="0">
              <a:spcBef>
                <a:spcPts val="600"/>
              </a:spcBef>
              <a:buSzPct val="75000"/>
            </a:pPr>
            <a:r>
              <a:rPr lang="zh-CN" altLang="en-US" sz="2000" b="1" dirty="0">
                <a:solidFill>
                  <a:srgbClr val="FF0000"/>
                </a:solidFill>
              </a:rPr>
              <a:t>四、绘制</a:t>
            </a:r>
            <a:r>
              <a:rPr lang="en-US" altLang="zh-CN" sz="2000" b="1" dirty="0">
                <a:solidFill>
                  <a:srgbClr val="FF0000"/>
                </a:solidFill>
              </a:rPr>
              <a:t>3D</a:t>
            </a:r>
            <a:r>
              <a:rPr lang="zh-CN" altLang="en-US" sz="2000" b="1" dirty="0">
                <a:solidFill>
                  <a:srgbClr val="FF0000"/>
                </a:solidFill>
              </a:rPr>
              <a:t>图</a:t>
            </a:r>
          </a:p>
          <a:p>
            <a:pPr marL="342900" lvl="0" indent="-342900">
              <a:spcBef>
                <a:spcPts val="600"/>
              </a:spcBef>
              <a:buSzPct val="75000"/>
              <a:buFont typeface="Wingdings" panose="05000000000000000000" pitchFamily="2" charset="2"/>
              <a:buChar char="l"/>
            </a:pPr>
            <a:r>
              <a:rPr lang="en-US" altLang="zh-CN" sz="2000" dirty="0"/>
              <a:t>3D</a:t>
            </a:r>
            <a:r>
              <a:rPr lang="zh-CN" altLang="en-US" sz="2000" dirty="0"/>
              <a:t>图即三维图是在</a:t>
            </a:r>
            <a:r>
              <a:rPr lang="en-US" altLang="zh-CN" sz="2000" dirty="0"/>
              <a:t>x</a:t>
            </a:r>
            <a:r>
              <a:rPr lang="zh-CN" altLang="en-US" sz="2000" dirty="0"/>
              <a:t>轴和</a:t>
            </a:r>
            <a:r>
              <a:rPr lang="en-US" altLang="zh-CN" sz="2000" dirty="0"/>
              <a:t>y</a:t>
            </a:r>
            <a:r>
              <a:rPr lang="zh-CN" altLang="en-US" sz="2000" dirty="0"/>
              <a:t>轴之外引入一个</a:t>
            </a:r>
            <a:r>
              <a:rPr lang="en-US" altLang="zh-CN" sz="2000" dirty="0"/>
              <a:t>z</a:t>
            </a:r>
            <a:r>
              <a:rPr lang="zh-CN" altLang="en-US" sz="2000" dirty="0"/>
              <a:t>轴而绘制的数据分布立体图形。</a:t>
            </a:r>
            <a:r>
              <a:rPr lang="en-US" altLang="zh-CN" sz="2000" dirty="0"/>
              <a:t>3D</a:t>
            </a:r>
            <a:r>
              <a:rPr lang="zh-CN" altLang="en-US" sz="2000" dirty="0"/>
              <a:t>图相对二维平面图形具有更丰富的表现力，增加了观察数据分布的视角。</a:t>
            </a:r>
            <a:r>
              <a:rPr lang="en-US" altLang="zh-CN" sz="2000" dirty="0" err="1"/>
              <a:t>Matplotlib</a:t>
            </a:r>
            <a:r>
              <a:rPr lang="zh-CN" altLang="en-US" sz="2000" dirty="0"/>
              <a:t>借助于</a:t>
            </a:r>
            <a:r>
              <a:rPr lang="en-US" altLang="zh-CN" sz="2000" dirty="0"/>
              <a:t>Axes3D</a:t>
            </a:r>
            <a:r>
              <a:rPr lang="zh-CN" altLang="en-US" sz="2000" dirty="0"/>
              <a:t>可以快速绘制</a:t>
            </a:r>
            <a:r>
              <a:rPr lang="en-US" altLang="zh-CN" sz="2000" dirty="0"/>
              <a:t>3D</a:t>
            </a:r>
            <a:r>
              <a:rPr lang="zh-CN" altLang="en-US" sz="2000" dirty="0"/>
              <a:t>图形。</a:t>
            </a:r>
            <a:endParaRPr lang="en-US" altLang="zh-CN" sz="2000" dirty="0"/>
          </a:p>
          <a:p>
            <a:pPr marL="342900" lvl="0" indent="-342900">
              <a:spcBef>
                <a:spcPts val="600"/>
              </a:spcBef>
              <a:buSzPct val="75000"/>
              <a:buFont typeface="Wingdings" panose="05000000000000000000" pitchFamily="2" charset="2"/>
              <a:buChar char="l"/>
            </a:pPr>
            <a:endParaRPr lang="en-US" altLang="zh-CN" sz="2000" dirty="0"/>
          </a:p>
          <a:p>
            <a:pPr marL="342900" lvl="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5-5】</a:t>
            </a:r>
            <a:r>
              <a:rPr lang="zh-CN" altLang="en-US" sz="2000" dirty="0"/>
              <a:t>是一个绘制</a:t>
            </a:r>
            <a:r>
              <a:rPr lang="en-US" altLang="zh-CN" sz="2000" dirty="0"/>
              <a:t>3D</a:t>
            </a:r>
            <a:r>
              <a:rPr lang="zh-CN" altLang="en-US" sz="2000" dirty="0"/>
              <a:t>散点图的实例，其绘制的</a:t>
            </a:r>
            <a:r>
              <a:rPr lang="en-US" altLang="zh-CN" sz="2000" dirty="0"/>
              <a:t>3D</a:t>
            </a:r>
            <a:r>
              <a:rPr lang="zh-CN" altLang="en-US" sz="2000" dirty="0"/>
              <a:t>图。</a:t>
            </a:r>
          </a:p>
        </p:txBody>
      </p:sp>
    </p:spTree>
    <p:extLst>
      <p:ext uri="{BB962C8B-B14F-4D97-AF65-F5344CB8AC3E}">
        <p14:creationId xmlns:p14="http://schemas.microsoft.com/office/powerpoint/2010/main" val="5665379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程序：</a:t>
            </a:r>
          </a:p>
        </p:txBody>
      </p:sp>
      <p:graphicFrame>
        <p:nvGraphicFramePr>
          <p:cNvPr id="2" name="对象 1"/>
          <p:cNvGraphicFramePr>
            <a:graphicFrameLocks noChangeAspect="1"/>
          </p:cNvGraphicFramePr>
          <p:nvPr>
            <p:extLst>
              <p:ext uri="{D42A27DB-BD31-4B8C-83A1-F6EECF244321}">
                <p14:modId xmlns:p14="http://schemas.microsoft.com/office/powerpoint/2010/main" val="699941647"/>
              </p:ext>
            </p:extLst>
          </p:nvPr>
        </p:nvGraphicFramePr>
        <p:xfrm>
          <a:off x="396330" y="1244462"/>
          <a:ext cx="4336857" cy="3822187"/>
        </p:xfrm>
        <a:graphic>
          <a:graphicData uri="http://schemas.openxmlformats.org/presentationml/2006/ole">
            <mc:AlternateContent xmlns:mc="http://schemas.openxmlformats.org/markup-compatibility/2006">
              <mc:Choice xmlns:v="urn:schemas-microsoft-com:vml" Requires="v">
                <p:oleObj r:id="rId3" imgW="7237800" imgH="6374520" progId="">
                  <p:embed/>
                </p:oleObj>
              </mc:Choice>
              <mc:Fallback>
                <p:oleObj r:id="rId3" imgW="7237800" imgH="6374520" progId="">
                  <p:embed/>
                  <p:pic>
                    <p:nvPicPr>
                      <p:cNvPr id="0" name=""/>
                      <p:cNvPicPr/>
                      <p:nvPr/>
                    </p:nvPicPr>
                    <p:blipFill>
                      <a:blip r:embed="rId4"/>
                      <a:stretch>
                        <a:fillRect/>
                      </a:stretch>
                    </p:blipFill>
                    <p:spPr>
                      <a:xfrm>
                        <a:off x="396330" y="1244462"/>
                        <a:ext cx="4336857" cy="3822187"/>
                      </a:xfrm>
                      <a:prstGeom prst="rect">
                        <a:avLst/>
                      </a:prstGeom>
                    </p:spPr>
                  </p:pic>
                </p:oleObj>
              </mc:Fallback>
            </mc:AlternateContent>
          </a:graphicData>
        </a:graphic>
      </p:graphicFrame>
      <p:pic>
        <p:nvPicPr>
          <p:cNvPr id="5" name="图片 4"/>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4805195" y="1753084"/>
            <a:ext cx="4319905" cy="2699385"/>
          </a:xfrm>
          <a:prstGeom prst="rect">
            <a:avLst/>
          </a:prstGeom>
        </p:spPr>
      </p:pic>
      <p:sp>
        <p:nvSpPr>
          <p:cNvPr id="3" name="矩形 2"/>
          <p:cNvSpPr/>
          <p:nvPr/>
        </p:nvSpPr>
        <p:spPr>
          <a:xfrm>
            <a:off x="6517010" y="4542213"/>
            <a:ext cx="1136850" cy="369332"/>
          </a:xfrm>
          <a:prstGeom prst="rect">
            <a:avLst/>
          </a:prstGeom>
        </p:spPr>
        <p:txBody>
          <a:bodyPr wrap="none">
            <a:spAutoFit/>
          </a:bodyPr>
          <a:lstStyle/>
          <a:p>
            <a:r>
              <a:rPr lang="zh-CN" altLang="en-US" dirty="0"/>
              <a:t>3D散点图</a:t>
            </a:r>
          </a:p>
        </p:txBody>
      </p:sp>
    </p:spTree>
    <p:extLst>
      <p:ext uri="{BB962C8B-B14F-4D97-AF65-F5344CB8AC3E}">
        <p14:creationId xmlns:p14="http://schemas.microsoft.com/office/powerpoint/2010/main" val="35142903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04442"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03</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528060" y="2152015"/>
            <a:ext cx="4688840" cy="707886"/>
          </a:xfrm>
          <a:prstGeom prst="rect">
            <a:avLst/>
          </a:prstGeom>
          <a:noFill/>
        </p:spPr>
        <p:txBody>
          <a:bodyPr wrap="square" rtlCol="0">
            <a:spAutoFit/>
          </a:bodyPr>
          <a:lstStyle/>
          <a:p>
            <a:r>
              <a:rPr lang="en-US" altLang="zh-CN" sz="4000" b="1" spc="300" dirty="0" err="1">
                <a:solidFill>
                  <a:schemeClr val="accent1"/>
                </a:solidFill>
                <a:latin typeface="黑体" panose="02010609060101010101" charset="-122"/>
                <a:ea typeface="黑体" panose="02010609060101010101" charset="-122"/>
              </a:rPr>
              <a:t>Seaborn</a:t>
            </a:r>
            <a:r>
              <a:rPr lang="zh-CN" altLang="en-US" sz="4000" b="1" spc="300" dirty="0">
                <a:solidFill>
                  <a:schemeClr val="accent1"/>
                </a:solidFill>
                <a:latin typeface="黑体" panose="02010609060101010101" charset="-122"/>
                <a:ea typeface="黑体" panose="02010609060101010101" charset="-122"/>
              </a:rPr>
              <a:t>图形绘制</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2831544"/>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400" dirty="0" err="1"/>
              <a:t>Seaborn</a:t>
            </a:r>
            <a:r>
              <a:rPr lang="zh-CN" altLang="en-US" sz="2400" dirty="0"/>
              <a:t>是一个基于</a:t>
            </a:r>
            <a:r>
              <a:rPr lang="en-US" altLang="zh-CN" sz="2400" dirty="0" err="1"/>
              <a:t>Matplotlib</a:t>
            </a:r>
            <a:r>
              <a:rPr lang="zh-CN" altLang="en-US" sz="2400" dirty="0"/>
              <a:t>的</a:t>
            </a:r>
            <a:r>
              <a:rPr lang="en-US" altLang="zh-CN" sz="2400" dirty="0"/>
              <a:t>Python</a:t>
            </a:r>
            <a:r>
              <a:rPr lang="zh-CN" altLang="en-US" sz="2400" dirty="0"/>
              <a:t>数据可视化库，可视之为</a:t>
            </a:r>
            <a:r>
              <a:rPr lang="en-US" altLang="zh-CN" sz="2400" dirty="0" err="1"/>
              <a:t>Matplotlib</a:t>
            </a:r>
            <a:r>
              <a:rPr lang="zh-CN" altLang="en-US" sz="2400" dirty="0"/>
              <a:t>的一层外套。</a:t>
            </a:r>
            <a:endParaRPr lang="en-US" altLang="zh-CN" sz="2400" dirty="0"/>
          </a:p>
          <a:p>
            <a:pPr marL="342900" lvl="0" indent="-342900">
              <a:spcBef>
                <a:spcPts val="600"/>
              </a:spcBef>
              <a:buSzPct val="75000"/>
              <a:buFont typeface="Wingdings" panose="05000000000000000000" pitchFamily="2" charset="2"/>
              <a:buChar char="l"/>
            </a:pPr>
            <a:r>
              <a:rPr lang="en-US" altLang="zh-CN" sz="2400" dirty="0" err="1"/>
              <a:t>Seaborn</a:t>
            </a:r>
            <a:r>
              <a:rPr lang="zh-CN" altLang="en-US" sz="2400" dirty="0"/>
              <a:t>简化了直接使用</a:t>
            </a:r>
            <a:r>
              <a:rPr lang="en-US" altLang="zh-CN" sz="2400" dirty="0" err="1"/>
              <a:t>Matplotlib</a:t>
            </a:r>
            <a:r>
              <a:rPr lang="zh-CN" altLang="en-US" sz="2400" dirty="0"/>
              <a:t>所需要的繁琐和复杂的参数设置，有助于用户快捷地创建各类复杂图形。</a:t>
            </a:r>
            <a:endParaRPr lang="en-US" altLang="zh-CN" sz="2400" dirty="0"/>
          </a:p>
          <a:p>
            <a:pPr marL="342900" lvl="0" indent="-342900">
              <a:spcBef>
                <a:spcPts val="600"/>
              </a:spcBef>
              <a:buSzPct val="75000"/>
              <a:buFont typeface="Wingdings" panose="05000000000000000000" pitchFamily="2" charset="2"/>
              <a:buChar char="l"/>
            </a:pPr>
            <a:r>
              <a:rPr lang="en-US" altLang="zh-CN" sz="2400" dirty="0" err="1"/>
              <a:t>Seaborn</a:t>
            </a:r>
            <a:r>
              <a:rPr lang="zh-CN" altLang="en-US" sz="2400" dirty="0"/>
              <a:t>的优点主要体现在：仅需进行少量参数设置就能创建赏心悦目的图形；容易创建具有统计意义的图形；能够兼容</a:t>
            </a:r>
            <a:r>
              <a:rPr lang="en-US" altLang="zh-CN" sz="2400" dirty="0" err="1"/>
              <a:t>DataFrame</a:t>
            </a:r>
            <a:r>
              <a:rPr lang="zh-CN" altLang="en-US" sz="2400" dirty="0"/>
              <a:t>等多种数据类型。</a:t>
            </a:r>
          </a:p>
        </p:txBody>
      </p:sp>
    </p:spTree>
    <p:extLst>
      <p:ext uri="{BB962C8B-B14F-4D97-AF65-F5344CB8AC3E}">
        <p14:creationId xmlns:p14="http://schemas.microsoft.com/office/powerpoint/2010/main" val="32604969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2887329" cy="58477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本章学习目标</a:t>
            </a:r>
          </a:p>
        </p:txBody>
      </p:sp>
      <p:sp>
        <p:nvSpPr>
          <p:cNvPr id="2" name="文本框 1"/>
          <p:cNvSpPr txBox="1"/>
          <p:nvPr/>
        </p:nvSpPr>
        <p:spPr>
          <a:xfrm>
            <a:off x="720725" y="1075055"/>
            <a:ext cx="8002270" cy="2631490"/>
          </a:xfrm>
          <a:prstGeom prst="rect">
            <a:avLst/>
          </a:prstGeom>
          <a:noFill/>
        </p:spPr>
        <p:txBody>
          <a:bodyPr wrap="square" rtlCol="0" anchor="t">
            <a:spAutoFit/>
          </a:bodyPr>
          <a:lstStyle/>
          <a:p>
            <a:pPr marL="457200" lvl="0" indent="-457200">
              <a:lnSpc>
                <a:spcPct val="150000"/>
              </a:lnSpc>
              <a:buFont typeface="+mj-lt"/>
              <a:buAutoNum type="arabicPeriod"/>
            </a:pPr>
            <a:r>
              <a:rPr lang="zh-CN" altLang="en-US" sz="2200" dirty="0"/>
              <a:t>掌握</a:t>
            </a:r>
            <a:r>
              <a:rPr lang="en-US" altLang="zh-CN" sz="2200" dirty="0" err="1"/>
              <a:t>Matplotlib</a:t>
            </a:r>
            <a:r>
              <a:rPr lang="zh-CN" altLang="en-US" sz="2200" dirty="0"/>
              <a:t>图形窗口及其图形元素等概念。</a:t>
            </a:r>
          </a:p>
          <a:p>
            <a:pPr marL="457200" lvl="0" indent="-457200">
              <a:lnSpc>
                <a:spcPct val="150000"/>
              </a:lnSpc>
              <a:buFont typeface="+mj-lt"/>
              <a:buAutoNum type="arabicPeriod"/>
            </a:pPr>
            <a:r>
              <a:rPr lang="zh-CN" altLang="en-US" sz="2200" dirty="0"/>
              <a:t>掌握使用</a:t>
            </a:r>
            <a:r>
              <a:rPr lang="en-US" altLang="zh-CN" sz="2200" dirty="0" err="1"/>
              <a:t>Matplotlib</a:t>
            </a:r>
            <a:r>
              <a:rPr lang="zh-CN" altLang="en-US" sz="2200" dirty="0"/>
              <a:t>绘制散点图、条形图、饼图以及</a:t>
            </a:r>
            <a:r>
              <a:rPr lang="en-US" altLang="zh-CN" sz="2200" dirty="0"/>
              <a:t>3D</a:t>
            </a:r>
            <a:r>
              <a:rPr lang="zh-CN" altLang="en-US" sz="2200" dirty="0"/>
              <a:t>图的方法。</a:t>
            </a:r>
          </a:p>
          <a:p>
            <a:pPr marL="457200" lvl="0" indent="-457200">
              <a:lnSpc>
                <a:spcPct val="150000"/>
              </a:lnSpc>
              <a:buFont typeface="+mj-lt"/>
              <a:buAutoNum type="arabicPeriod"/>
            </a:pPr>
            <a:r>
              <a:rPr lang="zh-CN" altLang="en-US" sz="2200" dirty="0"/>
              <a:t>掌握使用</a:t>
            </a:r>
            <a:r>
              <a:rPr lang="en-US" altLang="zh-CN" sz="2200" dirty="0" err="1"/>
              <a:t>Seaborn</a:t>
            </a:r>
            <a:r>
              <a:rPr lang="zh-CN" altLang="en-US" sz="2200" dirty="0"/>
              <a:t>绘制统计分布与回归分析等常用图形的方法。</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5-6】</a:t>
            </a:r>
            <a:r>
              <a:rPr lang="zh-CN" altLang="en-US" sz="2000" dirty="0"/>
              <a:t>使用</a:t>
            </a:r>
            <a:r>
              <a:rPr lang="en-US" altLang="zh-CN" sz="2000" dirty="0" err="1"/>
              <a:t>Seaborn</a:t>
            </a:r>
            <a:r>
              <a:rPr lang="zh-CN" altLang="en-US" sz="2000" dirty="0"/>
              <a:t>叠加绘制条形图和折线图。</a:t>
            </a:r>
            <a:endParaRPr lang="zh-CN" altLang="en-US" dirty="0"/>
          </a:p>
        </p:txBody>
      </p:sp>
      <p:graphicFrame>
        <p:nvGraphicFramePr>
          <p:cNvPr id="3" name="对象 2"/>
          <p:cNvGraphicFramePr>
            <a:graphicFrameLocks noChangeAspect="1"/>
          </p:cNvGraphicFramePr>
          <p:nvPr>
            <p:extLst>
              <p:ext uri="{D42A27DB-BD31-4B8C-83A1-F6EECF244321}">
                <p14:modId xmlns:p14="http://schemas.microsoft.com/office/powerpoint/2010/main" val="1674875821"/>
              </p:ext>
            </p:extLst>
          </p:nvPr>
        </p:nvGraphicFramePr>
        <p:xfrm>
          <a:off x="36290" y="1348408"/>
          <a:ext cx="5092774" cy="3494155"/>
        </p:xfrm>
        <a:graphic>
          <a:graphicData uri="http://schemas.openxmlformats.org/presentationml/2006/ole">
            <mc:AlternateContent xmlns:mc="http://schemas.openxmlformats.org/markup-compatibility/2006">
              <mc:Choice xmlns:v="urn:schemas-microsoft-com:vml" Requires="v">
                <p:oleObj r:id="rId3" imgW="7161840" imgH="4914000" progId="">
                  <p:embed/>
                </p:oleObj>
              </mc:Choice>
              <mc:Fallback>
                <p:oleObj r:id="rId3" imgW="7161840" imgH="4914000" progId="">
                  <p:embed/>
                  <p:pic>
                    <p:nvPicPr>
                      <p:cNvPr id="0" name=""/>
                      <p:cNvPicPr/>
                      <p:nvPr/>
                    </p:nvPicPr>
                    <p:blipFill>
                      <a:blip r:embed="rId4"/>
                      <a:stretch>
                        <a:fillRect/>
                      </a:stretch>
                    </p:blipFill>
                    <p:spPr>
                      <a:xfrm>
                        <a:off x="36290" y="1348408"/>
                        <a:ext cx="5092774" cy="3494155"/>
                      </a:xfrm>
                      <a:prstGeom prst="rect">
                        <a:avLst/>
                      </a:prstGeom>
                    </p:spPr>
                  </p:pic>
                </p:oleObj>
              </mc:Fallback>
            </mc:AlternateContent>
          </a:graphicData>
        </a:graphic>
      </p:graphicFrame>
      <p:pic>
        <p:nvPicPr>
          <p:cNvPr id="10" name="图片 9"/>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5220866" y="1636399"/>
            <a:ext cx="3848757" cy="2249422"/>
          </a:xfrm>
          <a:prstGeom prst="rect">
            <a:avLst/>
          </a:prstGeom>
        </p:spPr>
      </p:pic>
      <p:sp>
        <p:nvSpPr>
          <p:cNvPr id="4" name="矩形 3"/>
          <p:cNvSpPr/>
          <p:nvPr/>
        </p:nvSpPr>
        <p:spPr>
          <a:xfrm>
            <a:off x="5760660" y="4045379"/>
            <a:ext cx="2787943" cy="369332"/>
          </a:xfrm>
          <a:prstGeom prst="rect">
            <a:avLst/>
          </a:prstGeom>
        </p:spPr>
        <p:txBody>
          <a:bodyPr wrap="none">
            <a:spAutoFit/>
          </a:bodyPr>
          <a:lstStyle/>
          <a:p>
            <a:r>
              <a:rPr lang="en-US" altLang="zh-CN" dirty="0" err="1">
                <a:latin typeface="Times New Roman" panose="02020603050405020304" pitchFamily="18" charset="0"/>
              </a:rPr>
              <a:t>Seaborn</a:t>
            </a:r>
            <a:r>
              <a:rPr lang="zh-CN" altLang="zh-CN" dirty="0">
                <a:latin typeface="Times New Roman" panose="02020603050405020304" pitchFamily="18" charset="0"/>
                <a:cs typeface="Times New Roman" panose="02020603050405020304" pitchFamily="18" charset="0"/>
              </a:rPr>
              <a:t>条形与折线叠加图</a:t>
            </a:r>
            <a:endParaRPr lang="zh-CN" altLang="en-US" dirty="0"/>
          </a:p>
        </p:txBody>
      </p:sp>
    </p:spTree>
    <p:extLst>
      <p:ext uri="{BB962C8B-B14F-4D97-AF65-F5344CB8AC3E}">
        <p14:creationId xmlns:p14="http://schemas.microsoft.com/office/powerpoint/2010/main" val="18403758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1323439"/>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5-7】</a:t>
            </a:r>
            <a:r>
              <a:rPr lang="zh-CN" altLang="en-US" sz="2000" dirty="0"/>
              <a:t>使用</a:t>
            </a:r>
            <a:r>
              <a:rPr lang="en-US" altLang="zh-CN" sz="2000" dirty="0" err="1"/>
              <a:t>Seaborn</a:t>
            </a:r>
            <a:r>
              <a:rPr lang="zh-CN" altLang="en-US" sz="2000" dirty="0"/>
              <a:t>绘制数据的概率分布图像。值得注意的是，在</a:t>
            </a:r>
            <a:r>
              <a:rPr lang="en-US" altLang="zh-CN" sz="2000" dirty="0"/>
              <a:t>Notebook</a:t>
            </a:r>
            <a:r>
              <a:rPr lang="zh-CN" altLang="en-US" sz="2000" dirty="0"/>
              <a:t>环境偶尔会出现</a:t>
            </a:r>
            <a:r>
              <a:rPr lang="en-US" altLang="zh-CN" sz="2000" dirty="0"/>
              <a:t>Seaborn</a:t>
            </a:r>
            <a:r>
              <a:rPr lang="zh-CN" altLang="en-US" sz="2000" dirty="0"/>
              <a:t>生成的图形在</a:t>
            </a:r>
            <a:r>
              <a:rPr lang="en-US" altLang="zh-CN" sz="2000" dirty="0"/>
              <a:t>cell</a:t>
            </a:r>
            <a:r>
              <a:rPr lang="zh-CN" altLang="en-US" sz="2000" dirty="0"/>
              <a:t>窗口中不能正常显示的现象，但可以将生成的图像利用</a:t>
            </a:r>
            <a:r>
              <a:rPr lang="en-US" altLang="zh-CN" sz="2000" dirty="0" err="1"/>
              <a:t>savefig</a:t>
            </a:r>
            <a:r>
              <a:rPr lang="en-US" altLang="zh-CN" sz="2000" dirty="0"/>
              <a:t>()</a:t>
            </a:r>
            <a:r>
              <a:rPr lang="zh-CN" altLang="en-US" sz="2000" dirty="0"/>
              <a:t>方法保存后查看。在</a:t>
            </a:r>
            <a:r>
              <a:rPr lang="en-US" altLang="zh-CN" sz="2000" dirty="0" err="1"/>
              <a:t>Spyder</a:t>
            </a:r>
            <a:r>
              <a:rPr lang="zh-CN" altLang="en-US" sz="2000" dirty="0"/>
              <a:t>中以下代码总可以正常显示图形。</a:t>
            </a:r>
            <a:endParaRPr lang="zh-CN" altLang="en-US" dirty="0"/>
          </a:p>
        </p:txBody>
      </p:sp>
      <p:graphicFrame>
        <p:nvGraphicFramePr>
          <p:cNvPr id="2" name="对象 1"/>
          <p:cNvGraphicFramePr>
            <a:graphicFrameLocks noChangeAspect="1"/>
          </p:cNvGraphicFramePr>
          <p:nvPr>
            <p:extLst>
              <p:ext uri="{D42A27DB-BD31-4B8C-83A1-F6EECF244321}">
                <p14:modId xmlns:p14="http://schemas.microsoft.com/office/powerpoint/2010/main" val="901721093"/>
              </p:ext>
            </p:extLst>
          </p:nvPr>
        </p:nvGraphicFramePr>
        <p:xfrm>
          <a:off x="186230" y="2167791"/>
          <a:ext cx="4297388" cy="2815307"/>
        </p:xfrm>
        <a:graphic>
          <a:graphicData uri="http://schemas.openxmlformats.org/presentationml/2006/ole">
            <mc:AlternateContent xmlns:mc="http://schemas.openxmlformats.org/markup-compatibility/2006">
              <mc:Choice xmlns:v="urn:schemas-microsoft-com:vml" Requires="v">
                <p:oleObj r:id="rId3" imgW="8393400" imgH="5485680" progId="">
                  <p:embed/>
                </p:oleObj>
              </mc:Choice>
              <mc:Fallback>
                <p:oleObj r:id="rId3" imgW="8393400" imgH="5485680" progId="">
                  <p:embed/>
                  <p:pic>
                    <p:nvPicPr>
                      <p:cNvPr id="0" name=""/>
                      <p:cNvPicPr/>
                      <p:nvPr/>
                    </p:nvPicPr>
                    <p:blipFill>
                      <a:blip r:embed="rId4"/>
                      <a:stretch>
                        <a:fillRect/>
                      </a:stretch>
                    </p:blipFill>
                    <p:spPr>
                      <a:xfrm>
                        <a:off x="186230" y="2167791"/>
                        <a:ext cx="4297388" cy="2815307"/>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774361399"/>
              </p:ext>
            </p:extLst>
          </p:nvPr>
        </p:nvGraphicFramePr>
        <p:xfrm>
          <a:off x="4561256" y="2377956"/>
          <a:ext cx="4465662" cy="2482912"/>
        </p:xfrm>
        <a:graphic>
          <a:graphicData uri="http://schemas.openxmlformats.org/presentationml/2006/ole">
            <mc:AlternateContent xmlns:mc="http://schemas.openxmlformats.org/markup-compatibility/2006">
              <mc:Choice xmlns:v="urn:schemas-microsoft-com:vml" Requires="v">
                <p:oleObj r:id="rId5" imgW="7923600" imgH="4406040" progId="">
                  <p:embed/>
                </p:oleObj>
              </mc:Choice>
              <mc:Fallback>
                <p:oleObj r:id="rId5" imgW="7923600" imgH="4406040" progId="">
                  <p:embed/>
                  <p:pic>
                    <p:nvPicPr>
                      <p:cNvPr id="0" name=""/>
                      <p:cNvPicPr/>
                      <p:nvPr/>
                    </p:nvPicPr>
                    <p:blipFill>
                      <a:blip r:embed="rId6"/>
                      <a:stretch>
                        <a:fillRect/>
                      </a:stretch>
                    </p:blipFill>
                    <p:spPr>
                      <a:xfrm>
                        <a:off x="4561256" y="2377956"/>
                        <a:ext cx="4465662" cy="2482912"/>
                      </a:xfrm>
                      <a:prstGeom prst="rect">
                        <a:avLst/>
                      </a:prstGeom>
                    </p:spPr>
                  </p:pic>
                </p:oleObj>
              </mc:Fallback>
            </mc:AlternateContent>
          </a:graphicData>
        </a:graphic>
      </p:graphicFrame>
    </p:spTree>
    <p:extLst>
      <p:ext uri="{BB962C8B-B14F-4D97-AF65-F5344CB8AC3E}">
        <p14:creationId xmlns:p14="http://schemas.microsoft.com/office/powerpoint/2010/main" val="22943340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5405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图形结果：</a:t>
            </a:r>
            <a:endParaRPr lang="en-US" altLang="zh-CN" sz="2000" dirty="0"/>
          </a:p>
          <a:p>
            <a:pPr marL="342900" lvl="0" indent="-342900">
              <a:spcBef>
                <a:spcPts val="600"/>
              </a:spcBef>
              <a:buSzPct val="75000"/>
              <a:buFont typeface="Wingdings" panose="05000000000000000000" pitchFamily="2" charset="2"/>
              <a:buChar char="l"/>
            </a:pPr>
            <a:endParaRPr lang="zh-CN" altLang="en-US" dirty="0"/>
          </a:p>
        </p:txBody>
      </p:sp>
      <p:pic>
        <p:nvPicPr>
          <p:cNvPr id="8" name="图片 7"/>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324322" y="1473478"/>
            <a:ext cx="3312368" cy="2107178"/>
          </a:xfrm>
          <a:prstGeom prst="rect">
            <a:avLst/>
          </a:prstGeom>
        </p:spPr>
      </p:pic>
      <p:pic>
        <p:nvPicPr>
          <p:cNvPr id="9" name="图片 8"/>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4179739" y="340296"/>
            <a:ext cx="4620334" cy="4373414"/>
          </a:xfrm>
          <a:prstGeom prst="rect">
            <a:avLst/>
          </a:prstGeom>
        </p:spPr>
      </p:pic>
      <p:sp>
        <p:nvSpPr>
          <p:cNvPr id="2" name="矩形 1"/>
          <p:cNvSpPr/>
          <p:nvPr/>
        </p:nvSpPr>
        <p:spPr>
          <a:xfrm>
            <a:off x="1985372" y="4529044"/>
            <a:ext cx="1691489" cy="369332"/>
          </a:xfrm>
          <a:prstGeom prst="rect">
            <a:avLst/>
          </a:prstGeom>
        </p:spPr>
        <p:txBody>
          <a:bodyPr wrap="none">
            <a:spAutoFit/>
          </a:bodyPr>
          <a:lstStyle/>
          <a:p>
            <a:r>
              <a:rPr lang="en-US" altLang="zh-CN" dirty="0">
                <a:latin typeface="Times New Roman" panose="02020603050405020304" pitchFamily="18" charset="0"/>
              </a:rPr>
              <a:t> </a:t>
            </a:r>
            <a:r>
              <a:rPr lang="en-US" altLang="zh-CN" dirty="0" err="1">
                <a:latin typeface="Times New Roman" panose="02020603050405020304" pitchFamily="18" charset="0"/>
              </a:rPr>
              <a:t>Seaborn</a:t>
            </a:r>
            <a:r>
              <a:rPr lang="zh-CN" altLang="zh-CN" dirty="0">
                <a:latin typeface="Times New Roman" panose="02020603050405020304" pitchFamily="18" charset="0"/>
                <a:cs typeface="Times New Roman" panose="02020603050405020304" pitchFamily="18" charset="0"/>
              </a:rPr>
              <a:t>分布图</a:t>
            </a:r>
            <a:endParaRPr lang="zh-CN" altLang="en-US" dirty="0"/>
          </a:p>
        </p:txBody>
      </p:sp>
    </p:spTree>
    <p:extLst>
      <p:ext uri="{BB962C8B-B14F-4D97-AF65-F5344CB8AC3E}">
        <p14:creationId xmlns:p14="http://schemas.microsoft.com/office/powerpoint/2010/main" val="37155388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5-8】</a:t>
            </a:r>
            <a:r>
              <a:rPr lang="zh-CN" altLang="en-US" sz="2000" dirty="0"/>
              <a:t>使用</a:t>
            </a:r>
            <a:r>
              <a:rPr lang="en-US" altLang="zh-CN" sz="2000" dirty="0" err="1"/>
              <a:t>Seaborn</a:t>
            </a:r>
            <a:r>
              <a:rPr lang="zh-CN" altLang="en-US" sz="2000" dirty="0"/>
              <a:t>创建二维数据分布图像。</a:t>
            </a:r>
            <a:endParaRPr lang="zh-CN" altLang="en-US" dirty="0"/>
          </a:p>
        </p:txBody>
      </p:sp>
      <p:graphicFrame>
        <p:nvGraphicFramePr>
          <p:cNvPr id="3" name="对象 2"/>
          <p:cNvGraphicFramePr>
            <a:graphicFrameLocks noChangeAspect="1"/>
          </p:cNvGraphicFramePr>
          <p:nvPr>
            <p:extLst>
              <p:ext uri="{D42A27DB-BD31-4B8C-83A1-F6EECF244321}">
                <p14:modId xmlns:p14="http://schemas.microsoft.com/office/powerpoint/2010/main" val="4050659811"/>
              </p:ext>
            </p:extLst>
          </p:nvPr>
        </p:nvGraphicFramePr>
        <p:xfrm>
          <a:off x="360141" y="1289263"/>
          <a:ext cx="4428677" cy="3781877"/>
        </p:xfrm>
        <a:graphic>
          <a:graphicData uri="http://schemas.openxmlformats.org/presentationml/2006/ole">
            <mc:AlternateContent xmlns:mc="http://schemas.openxmlformats.org/markup-compatibility/2006">
              <mc:Choice xmlns:v="urn:schemas-microsoft-com:vml" Requires="v">
                <p:oleObj r:id="rId3" imgW="7352280" imgH="6273000" progId="">
                  <p:embed/>
                </p:oleObj>
              </mc:Choice>
              <mc:Fallback>
                <p:oleObj r:id="rId3" imgW="7352280" imgH="6273000" progId="">
                  <p:embed/>
                  <p:pic>
                    <p:nvPicPr>
                      <p:cNvPr id="0" name=""/>
                      <p:cNvPicPr/>
                      <p:nvPr/>
                    </p:nvPicPr>
                    <p:blipFill>
                      <a:blip r:embed="rId4"/>
                      <a:stretch>
                        <a:fillRect/>
                      </a:stretch>
                    </p:blipFill>
                    <p:spPr>
                      <a:xfrm>
                        <a:off x="360141" y="1289263"/>
                        <a:ext cx="4428677" cy="3781877"/>
                      </a:xfrm>
                      <a:prstGeom prst="rect">
                        <a:avLst/>
                      </a:prstGeom>
                    </p:spPr>
                  </p:pic>
                </p:oleObj>
              </mc:Fallback>
            </mc:AlternateContent>
          </a:graphicData>
        </a:graphic>
      </p:graphicFrame>
      <p:pic>
        <p:nvPicPr>
          <p:cNvPr id="10" name="图片 9"/>
          <p:cNvPicPr/>
          <p:nvPr/>
        </p:nvPicPr>
        <p:blipFill>
          <a:blip r:embed="rId5" cstate="print">
            <a:extLst>
              <a:ext uri="{28A0092B-C50C-407E-A947-70E740481C1C}">
                <a14:useLocalDpi xmlns:a14="http://schemas.microsoft.com/office/drawing/2010/main" val="0"/>
              </a:ext>
            </a:extLst>
          </a:blip>
          <a:stretch>
            <a:fillRect/>
          </a:stretch>
        </p:blipFill>
        <p:spPr>
          <a:xfrm>
            <a:off x="4860826" y="1420416"/>
            <a:ext cx="4151358" cy="3173881"/>
          </a:xfrm>
          <a:prstGeom prst="rect">
            <a:avLst/>
          </a:prstGeom>
        </p:spPr>
      </p:pic>
      <p:sp>
        <p:nvSpPr>
          <p:cNvPr id="4" name="矩形 3"/>
          <p:cNvSpPr/>
          <p:nvPr/>
        </p:nvSpPr>
        <p:spPr>
          <a:xfrm>
            <a:off x="5738475" y="4686609"/>
            <a:ext cx="2614818" cy="369332"/>
          </a:xfrm>
          <a:prstGeom prst="rect">
            <a:avLst/>
          </a:prstGeom>
        </p:spPr>
        <p:txBody>
          <a:bodyPr wrap="none">
            <a:spAutoFit/>
          </a:bodyPr>
          <a:lstStyle/>
          <a:p>
            <a:r>
              <a:rPr lang="en-US" altLang="zh-CN" dirty="0">
                <a:latin typeface="Times New Roman" panose="02020603050405020304" pitchFamily="18" charset="0"/>
              </a:rPr>
              <a:t> </a:t>
            </a:r>
            <a:r>
              <a:rPr lang="en-US" altLang="zh-CN" dirty="0" err="1">
                <a:latin typeface="Times New Roman" panose="02020603050405020304" pitchFamily="18" charset="0"/>
              </a:rPr>
              <a:t>Seaborn</a:t>
            </a:r>
            <a:r>
              <a:rPr lang="zh-CN" altLang="zh-CN" dirty="0">
                <a:latin typeface="Times New Roman" panose="02020603050405020304" pitchFamily="18" charset="0"/>
                <a:cs typeface="Times New Roman" panose="02020603050405020304" pitchFamily="18" charset="0"/>
              </a:rPr>
              <a:t>联合分布热力图</a:t>
            </a:r>
            <a:endParaRPr lang="zh-CN" altLang="en-US" dirty="0"/>
          </a:p>
        </p:txBody>
      </p:sp>
    </p:spTree>
    <p:extLst>
      <p:ext uri="{BB962C8B-B14F-4D97-AF65-F5344CB8AC3E}">
        <p14:creationId xmlns:p14="http://schemas.microsoft.com/office/powerpoint/2010/main" val="19606585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5-9】</a:t>
            </a:r>
            <a:r>
              <a:rPr lang="zh-CN" altLang="en-US" sz="2000" dirty="0"/>
              <a:t>使用</a:t>
            </a:r>
            <a:r>
              <a:rPr lang="en-US" altLang="zh-CN" sz="2000" dirty="0" err="1"/>
              <a:t>NumPy</a:t>
            </a:r>
            <a:r>
              <a:rPr lang="zh-CN" altLang="en-US" sz="2000" dirty="0"/>
              <a:t>构造满足方程</a:t>
            </a:r>
            <a:r>
              <a:rPr lang="en-US" altLang="zh-CN" sz="2000" dirty="0"/>
              <a:t>y=2x+1+Δ</a:t>
            </a:r>
            <a:r>
              <a:rPr lang="zh-CN" altLang="en-US" sz="2000" dirty="0"/>
              <a:t>的数据点，其中</a:t>
            </a:r>
            <a:r>
              <a:rPr lang="en-US" altLang="zh-CN" sz="2000" dirty="0"/>
              <a:t>Δ</a:t>
            </a:r>
            <a:r>
              <a:rPr lang="zh-CN" altLang="en-US" sz="2000" dirty="0"/>
              <a:t>是一个服从均值为</a:t>
            </a:r>
            <a:r>
              <a:rPr lang="en-US" altLang="zh-CN" sz="2000" dirty="0"/>
              <a:t>0</a:t>
            </a:r>
            <a:r>
              <a:rPr lang="zh-CN" altLang="en-US" sz="2000" dirty="0"/>
              <a:t>、方差为</a:t>
            </a:r>
            <a:r>
              <a:rPr lang="en-US" altLang="zh-CN" sz="2000" dirty="0"/>
              <a:t>50</a:t>
            </a:r>
            <a:r>
              <a:rPr lang="zh-CN" altLang="en-US" sz="2000" dirty="0"/>
              <a:t>的正态分析随机扰动量。</a:t>
            </a:r>
          </a:p>
        </p:txBody>
      </p:sp>
      <p:graphicFrame>
        <p:nvGraphicFramePr>
          <p:cNvPr id="2" name="对象 1"/>
          <p:cNvGraphicFramePr>
            <a:graphicFrameLocks noChangeAspect="1"/>
          </p:cNvGraphicFramePr>
          <p:nvPr>
            <p:extLst>
              <p:ext uri="{D42A27DB-BD31-4B8C-83A1-F6EECF244321}">
                <p14:modId xmlns:p14="http://schemas.microsoft.com/office/powerpoint/2010/main" val="1858049262"/>
              </p:ext>
            </p:extLst>
          </p:nvPr>
        </p:nvGraphicFramePr>
        <p:xfrm>
          <a:off x="422426" y="1661378"/>
          <a:ext cx="3311523" cy="3386475"/>
        </p:xfrm>
        <a:graphic>
          <a:graphicData uri="http://schemas.openxmlformats.org/presentationml/2006/ole">
            <mc:AlternateContent xmlns:mc="http://schemas.openxmlformats.org/markup-compatibility/2006">
              <mc:Choice xmlns:v="urn:schemas-microsoft-com:vml" Requires="v">
                <p:oleObj r:id="rId3" imgW="6145920" imgH="6273000" progId="">
                  <p:embed/>
                </p:oleObj>
              </mc:Choice>
              <mc:Fallback>
                <p:oleObj r:id="rId3" imgW="6145920" imgH="6273000" progId="">
                  <p:embed/>
                  <p:pic>
                    <p:nvPicPr>
                      <p:cNvPr id="0" name=""/>
                      <p:cNvPicPr/>
                      <p:nvPr/>
                    </p:nvPicPr>
                    <p:blipFill>
                      <a:blip r:embed="rId4"/>
                      <a:stretch>
                        <a:fillRect/>
                      </a:stretch>
                    </p:blipFill>
                    <p:spPr>
                      <a:xfrm>
                        <a:off x="422426" y="1661378"/>
                        <a:ext cx="3311523" cy="3386475"/>
                      </a:xfrm>
                      <a:prstGeom prst="rect">
                        <a:avLst/>
                      </a:prstGeom>
                    </p:spPr>
                  </p:pic>
                </p:oleObj>
              </mc:Fallback>
            </mc:AlternateContent>
          </a:graphicData>
        </a:graphic>
      </p:graphicFrame>
      <p:pic>
        <p:nvPicPr>
          <p:cNvPr id="9" name="图片 8"/>
          <p:cNvPicPr/>
          <p:nvPr/>
        </p:nvPicPr>
        <p:blipFill>
          <a:blip r:embed="rId5" cstate="print">
            <a:extLst>
              <a:ext uri="{28A0092B-C50C-407E-A947-70E740481C1C}">
                <a14:useLocalDpi xmlns:a14="http://schemas.microsoft.com/office/drawing/2010/main" val="0"/>
              </a:ext>
            </a:extLst>
          </a:blip>
          <a:stretch>
            <a:fillRect/>
          </a:stretch>
        </p:blipFill>
        <p:spPr>
          <a:xfrm>
            <a:off x="5786480" y="1902070"/>
            <a:ext cx="3034786" cy="2614690"/>
          </a:xfrm>
          <a:prstGeom prst="rect">
            <a:avLst/>
          </a:prstGeom>
        </p:spPr>
      </p:pic>
      <p:sp>
        <p:nvSpPr>
          <p:cNvPr id="3" name="矩形 2"/>
          <p:cNvSpPr/>
          <p:nvPr/>
        </p:nvSpPr>
        <p:spPr>
          <a:xfrm>
            <a:off x="6729412" y="4615701"/>
            <a:ext cx="1670650" cy="307777"/>
          </a:xfrm>
          <a:prstGeom prst="rect">
            <a:avLst/>
          </a:prstGeom>
        </p:spPr>
        <p:txBody>
          <a:bodyPr wrap="none">
            <a:spAutoFit/>
          </a:bodyPr>
          <a:lstStyle/>
          <a:p>
            <a:r>
              <a:rPr lang="en-US" altLang="zh-CN" sz="1400" dirty="0" err="1">
                <a:latin typeface="Times New Roman" panose="02020603050405020304" pitchFamily="18" charset="0"/>
              </a:rPr>
              <a:t>Seaborn</a:t>
            </a:r>
            <a:r>
              <a:rPr lang="zh-CN" altLang="zh-CN" sz="1400" dirty="0">
                <a:latin typeface="Times New Roman" panose="02020603050405020304" pitchFamily="18" charset="0"/>
                <a:cs typeface="Times New Roman" panose="02020603050405020304" pitchFamily="18" charset="0"/>
              </a:rPr>
              <a:t>回归分析图</a:t>
            </a:r>
            <a:endParaRPr lang="zh-CN" altLang="en-US" sz="1400" dirty="0"/>
          </a:p>
        </p:txBody>
      </p:sp>
      <p:sp>
        <p:nvSpPr>
          <p:cNvPr id="11" name="矩形 10"/>
          <p:cNvSpPr/>
          <p:nvPr/>
        </p:nvSpPr>
        <p:spPr>
          <a:xfrm>
            <a:off x="4038475" y="1823813"/>
            <a:ext cx="1561171" cy="3139321"/>
          </a:xfrm>
          <a:prstGeom prst="rect">
            <a:avLst/>
          </a:prstGeom>
          <a:solidFill>
            <a:schemeClr val="accent2"/>
          </a:solidFill>
        </p:spPr>
        <p:txBody>
          <a:bodyPr wrap="square">
            <a:spAutoFit/>
          </a:bodyPr>
          <a:lstStyle/>
          <a:p>
            <a:r>
              <a:rPr lang="zh-CN" altLang="en-US" sz="1100" dirty="0"/>
              <a:t>第</a:t>
            </a:r>
            <a:r>
              <a:rPr lang="en-US" altLang="zh-CN" sz="1100" dirty="0"/>
              <a:t>10-15</a:t>
            </a:r>
            <a:r>
              <a:rPr lang="zh-CN" altLang="en-US" sz="1100" dirty="0"/>
              <a:t>行构造一个加入随机抖动</a:t>
            </a:r>
            <a:r>
              <a:rPr lang="en-US" altLang="zh-CN" sz="1100" dirty="0"/>
              <a:t>Δ</a:t>
            </a:r>
            <a:r>
              <a:rPr lang="zh-CN" altLang="en-US" sz="1100" dirty="0"/>
              <a:t>的一次方程，第</a:t>
            </a:r>
            <a:r>
              <a:rPr lang="en-US" altLang="zh-CN" sz="1100" dirty="0"/>
              <a:t>16-18</a:t>
            </a:r>
            <a:r>
              <a:rPr lang="zh-CN" altLang="en-US" sz="1100" dirty="0"/>
              <a:t>行将该方程的</a:t>
            </a:r>
            <a:r>
              <a:rPr lang="en-US" altLang="zh-CN" sz="1100" dirty="0"/>
              <a:t>x</a:t>
            </a:r>
            <a:r>
              <a:rPr lang="zh-CN" altLang="en-US" sz="1100" dirty="0"/>
              <a:t>和</a:t>
            </a:r>
            <a:r>
              <a:rPr lang="en-US" altLang="zh-CN" sz="1100" dirty="0"/>
              <a:t>y</a:t>
            </a:r>
            <a:r>
              <a:rPr lang="zh-CN" altLang="en-US" sz="1100" dirty="0"/>
              <a:t>数据分别放入</a:t>
            </a:r>
            <a:r>
              <a:rPr lang="en-US" altLang="zh-CN" sz="1100" dirty="0" err="1"/>
              <a:t>DataFrame</a:t>
            </a:r>
            <a:r>
              <a:rPr lang="zh-CN" altLang="en-US" sz="1100" dirty="0"/>
              <a:t>数据对象</a:t>
            </a:r>
            <a:r>
              <a:rPr lang="en-US" altLang="zh-CN" sz="1100" dirty="0"/>
              <a:t>df1</a:t>
            </a:r>
            <a:r>
              <a:rPr lang="zh-CN" altLang="en-US" sz="1100" dirty="0"/>
              <a:t>中。第</a:t>
            </a:r>
            <a:r>
              <a:rPr lang="en-US" altLang="zh-CN" sz="1100" dirty="0"/>
              <a:t>21</a:t>
            </a:r>
            <a:r>
              <a:rPr lang="zh-CN" altLang="en-US" sz="1100" dirty="0"/>
              <a:t>行绘制联合分布图，设置</a:t>
            </a:r>
            <a:r>
              <a:rPr lang="en-US" altLang="zh-CN" sz="1100" dirty="0"/>
              <a:t>kind</a:t>
            </a:r>
            <a:r>
              <a:rPr lang="zh-CN" altLang="en-US" sz="1100" dirty="0"/>
              <a:t>参数为</a:t>
            </a:r>
            <a:r>
              <a:rPr lang="en-US" altLang="zh-CN" sz="1100" dirty="0" err="1"/>
              <a:t>reg</a:t>
            </a:r>
            <a:r>
              <a:rPr lang="zh-CN" altLang="en-US" sz="1100" dirty="0"/>
              <a:t>，表示回归分析。绘制的图像（如图 </a:t>
            </a:r>
            <a:r>
              <a:rPr lang="en-US" altLang="zh-CN" sz="1100" dirty="0"/>
              <a:t>5 10</a:t>
            </a:r>
            <a:r>
              <a:rPr lang="zh-CN" altLang="en-US" sz="1100" dirty="0"/>
              <a:t>所示）中包含</a:t>
            </a:r>
            <a:r>
              <a:rPr lang="en-US" altLang="zh-CN" sz="1100" dirty="0" err="1"/>
              <a:t>Seaborn</a:t>
            </a:r>
            <a:r>
              <a:rPr lang="zh-CN" altLang="en-US" sz="1100" dirty="0"/>
              <a:t>拟合的曲线。受随机扰动的影响， </a:t>
            </a:r>
            <a:r>
              <a:rPr lang="en-US" altLang="zh-CN" sz="1100" dirty="0" err="1"/>
              <a:t>Pearsonr</a:t>
            </a:r>
            <a:r>
              <a:rPr lang="zh-CN" altLang="en-US" sz="1100" dirty="0"/>
              <a:t>值为</a:t>
            </a:r>
            <a:r>
              <a:rPr lang="en-US" altLang="zh-CN" sz="1100" dirty="0"/>
              <a:t>0.72</a:t>
            </a:r>
            <a:r>
              <a:rPr lang="zh-CN" altLang="en-US" sz="1100" dirty="0"/>
              <a:t>。若调整</a:t>
            </a:r>
            <a:r>
              <a:rPr lang="en-US" altLang="zh-CN" sz="1100" dirty="0"/>
              <a:t>Δ</a:t>
            </a:r>
            <a:r>
              <a:rPr lang="zh-CN" altLang="en-US" sz="1100" dirty="0"/>
              <a:t>的方差，则</a:t>
            </a:r>
            <a:r>
              <a:rPr lang="en-US" altLang="zh-CN" sz="1100" dirty="0"/>
              <a:t>Δ</a:t>
            </a:r>
            <a:r>
              <a:rPr lang="zh-CN" altLang="en-US" sz="1100" dirty="0"/>
              <a:t>越小，数据点就越靠近方程直线，</a:t>
            </a:r>
            <a:r>
              <a:rPr lang="en-US" altLang="zh-CN" sz="1100" dirty="0"/>
              <a:t>r</a:t>
            </a:r>
            <a:r>
              <a:rPr lang="zh-CN" altLang="en-US" sz="1100" dirty="0"/>
              <a:t>值越接近</a:t>
            </a:r>
            <a:r>
              <a:rPr lang="en-US" altLang="zh-CN" sz="1100" dirty="0"/>
              <a:t>1</a:t>
            </a:r>
            <a:r>
              <a:rPr lang="zh-CN" altLang="en-US" sz="1100" dirty="0"/>
              <a:t>；</a:t>
            </a:r>
            <a:r>
              <a:rPr lang="en-US" altLang="zh-CN" sz="1100" dirty="0"/>
              <a:t>Δ</a:t>
            </a:r>
            <a:r>
              <a:rPr lang="zh-CN" altLang="en-US" sz="1100" dirty="0"/>
              <a:t>越大，则数据点就分布越分散，</a:t>
            </a:r>
            <a:r>
              <a:rPr lang="en-US" altLang="zh-CN" sz="1100" dirty="0"/>
              <a:t>r</a:t>
            </a:r>
            <a:r>
              <a:rPr lang="zh-CN" altLang="en-US" sz="1100" dirty="0"/>
              <a:t>值越接近</a:t>
            </a:r>
            <a:r>
              <a:rPr lang="en-US" altLang="zh-CN" sz="1100" dirty="0"/>
              <a:t>0</a:t>
            </a:r>
            <a:r>
              <a:rPr lang="zh-CN" altLang="en-US" sz="1100" dirty="0"/>
              <a:t>。</a:t>
            </a:r>
          </a:p>
        </p:txBody>
      </p:sp>
    </p:spTree>
    <p:extLst>
      <p:ext uri="{BB962C8B-B14F-4D97-AF65-F5344CB8AC3E}">
        <p14:creationId xmlns:p14="http://schemas.microsoft.com/office/powerpoint/2010/main" val="39219871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04442"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7B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04</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456047" y="2151931"/>
            <a:ext cx="1290738" cy="707886"/>
          </a:xfrm>
          <a:prstGeom prst="rect">
            <a:avLst/>
          </a:prstGeom>
          <a:noFill/>
        </p:spPr>
        <p:txBody>
          <a:bodyPr wrap="none" rtlCol="0">
            <a:spAutoFit/>
          </a:bodyPr>
          <a:lstStyle/>
          <a:p>
            <a:r>
              <a:rPr lang="zh-CN" altLang="en-US" sz="4000" b="1" spc="300" dirty="0">
                <a:solidFill>
                  <a:schemeClr val="accent1"/>
                </a:solidFill>
                <a:latin typeface="黑体" panose="02010600030101010101" charset="-122"/>
                <a:ea typeface="黑体" panose="02010600030101010101" charset="-122"/>
              </a:rPr>
              <a:t>案例</a:t>
            </a:r>
          </a:p>
        </p:txBody>
      </p:sp>
    </p:spTree>
    <p:extLst>
      <p:ext uri="{BB962C8B-B14F-4D97-AF65-F5344CB8AC3E}">
        <p14:creationId xmlns:p14="http://schemas.microsoft.com/office/powerpoint/2010/main" val="3237473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2169825"/>
          </a:xfrm>
          <a:prstGeom prst="rect">
            <a:avLst/>
          </a:prstGeom>
          <a:noFill/>
        </p:spPr>
        <p:txBody>
          <a:bodyPr wrap="square" rtlCol="0" anchor="t">
            <a:spAutoFit/>
          </a:bodyPr>
          <a:lstStyle/>
          <a:p>
            <a:pPr>
              <a:spcBef>
                <a:spcPts val="600"/>
              </a:spcBef>
              <a:buSzPct val="75000"/>
            </a:pPr>
            <a:r>
              <a:rPr lang="zh-CN" altLang="en-US" sz="2000" b="1" dirty="0"/>
              <a:t>股票价格变动图形绘制</a:t>
            </a:r>
          </a:p>
          <a:p>
            <a:pPr marL="342900" indent="-342900">
              <a:spcBef>
                <a:spcPts val="600"/>
              </a:spcBef>
              <a:buSzPct val="75000"/>
              <a:buFont typeface="Wingdings" panose="05000000000000000000" pitchFamily="2" charset="2"/>
              <a:buChar char="l"/>
            </a:pPr>
            <a:r>
              <a:rPr lang="zh-CN" altLang="en-US" sz="2000" dirty="0"/>
              <a:t>本节通过两个例子分别展示</a:t>
            </a:r>
            <a:r>
              <a:rPr lang="en-US" altLang="zh-CN" sz="2000" dirty="0" err="1"/>
              <a:t>Matplotlib</a:t>
            </a:r>
            <a:r>
              <a:rPr lang="zh-CN" altLang="en-US" sz="2000" dirty="0"/>
              <a:t>和</a:t>
            </a:r>
            <a:r>
              <a:rPr lang="en-US" altLang="zh-CN" sz="2000" dirty="0" err="1"/>
              <a:t>Seaborn</a:t>
            </a:r>
            <a:r>
              <a:rPr lang="zh-CN" altLang="en-US" sz="2000" dirty="0"/>
              <a:t>绘制叠加图形的方法。</a:t>
            </a:r>
            <a:endParaRPr lang="en-US" altLang="zh-CN" sz="2000" dirty="0"/>
          </a:p>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5-10】</a:t>
            </a:r>
            <a:r>
              <a:rPr lang="zh-CN" altLang="en-US" sz="2000" dirty="0"/>
              <a:t>根据三只股票在一年的交易时间内的交易数据先后独立绘制两只股票的收盘价格，合并叠加绘制两只股票的收益对比，以及三支股票收益的相关系数矩阵。</a:t>
            </a:r>
            <a:endParaRPr lang="en-US" altLang="zh-CN" sz="2000" dirty="0"/>
          </a:p>
          <a:p>
            <a:pPr marL="342900" indent="-342900">
              <a:spcBef>
                <a:spcPts val="600"/>
              </a:spcBef>
              <a:buSzPct val="75000"/>
              <a:buFont typeface="Wingdings" panose="05000000000000000000" pitchFamily="2" charset="2"/>
              <a:buChar char="l"/>
            </a:pP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207531372"/>
              </p:ext>
            </p:extLst>
          </p:nvPr>
        </p:nvGraphicFramePr>
        <p:xfrm>
          <a:off x="108298" y="2699165"/>
          <a:ext cx="4266025" cy="2072972"/>
        </p:xfrm>
        <a:graphic>
          <a:graphicData uri="http://schemas.openxmlformats.org/presentationml/2006/ole">
            <mc:AlternateContent xmlns:mc="http://schemas.openxmlformats.org/markup-compatibility/2006">
              <mc:Choice xmlns:v="urn:schemas-microsoft-com:vml" Requires="v">
                <p:oleObj r:id="rId3" imgW="5358600" imgH="2603160" progId="">
                  <p:embed/>
                </p:oleObj>
              </mc:Choice>
              <mc:Fallback>
                <p:oleObj r:id="rId3" imgW="5358600" imgH="2603160" progId="">
                  <p:embed/>
                  <p:pic>
                    <p:nvPicPr>
                      <p:cNvPr id="0" name=""/>
                      <p:cNvPicPr/>
                      <p:nvPr/>
                    </p:nvPicPr>
                    <p:blipFill>
                      <a:blip r:embed="rId4"/>
                      <a:stretch>
                        <a:fillRect/>
                      </a:stretch>
                    </p:blipFill>
                    <p:spPr>
                      <a:xfrm>
                        <a:off x="108298" y="2699165"/>
                        <a:ext cx="4266025" cy="2072972"/>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32884396"/>
              </p:ext>
            </p:extLst>
          </p:nvPr>
        </p:nvGraphicFramePr>
        <p:xfrm>
          <a:off x="4467602" y="2596010"/>
          <a:ext cx="4558385" cy="2208782"/>
        </p:xfrm>
        <a:graphic>
          <a:graphicData uri="http://schemas.openxmlformats.org/presentationml/2006/ole">
            <mc:AlternateContent xmlns:mc="http://schemas.openxmlformats.org/markup-compatibility/2006">
              <mc:Choice xmlns:v="urn:schemas-microsoft-com:vml" Requires="v">
                <p:oleObj r:id="rId5" imgW="6526800" imgH="3161880" progId="">
                  <p:embed/>
                </p:oleObj>
              </mc:Choice>
              <mc:Fallback>
                <p:oleObj r:id="rId5" imgW="6526800" imgH="3161880" progId="">
                  <p:embed/>
                  <p:pic>
                    <p:nvPicPr>
                      <p:cNvPr id="0" name=""/>
                      <p:cNvPicPr/>
                      <p:nvPr/>
                    </p:nvPicPr>
                    <p:blipFill>
                      <a:blip r:embed="rId6"/>
                      <a:stretch>
                        <a:fillRect/>
                      </a:stretch>
                    </p:blipFill>
                    <p:spPr>
                      <a:xfrm>
                        <a:off x="4467602" y="2596010"/>
                        <a:ext cx="4558385" cy="2208782"/>
                      </a:xfrm>
                      <a:prstGeom prst="rect">
                        <a:avLst/>
                      </a:prstGeom>
                    </p:spPr>
                  </p:pic>
                </p:oleObj>
              </mc:Fallback>
            </mc:AlternateContent>
          </a:graphicData>
        </a:graphic>
      </p:graphicFrame>
    </p:spTree>
    <p:extLst>
      <p:ext uri="{BB962C8B-B14F-4D97-AF65-F5344CB8AC3E}">
        <p14:creationId xmlns:p14="http://schemas.microsoft.com/office/powerpoint/2010/main" val="30106319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E0EFC240-0CFD-4D39-8F19-C731A3E39D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3394" y="172437"/>
            <a:ext cx="5638800" cy="23717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63391BEF-2D8A-42CB-8C0E-327FF22A92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3394" y="2572544"/>
            <a:ext cx="5638800" cy="2371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6222207"/>
      </p:ext>
    </p:extLst>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程序继续：</a:t>
            </a: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2560556730"/>
              </p:ext>
            </p:extLst>
          </p:nvPr>
        </p:nvGraphicFramePr>
        <p:xfrm>
          <a:off x="332255" y="1348408"/>
          <a:ext cx="3666480" cy="3614596"/>
        </p:xfrm>
        <a:graphic>
          <a:graphicData uri="http://schemas.openxmlformats.org/presentationml/2006/ole">
            <mc:AlternateContent xmlns:mc="http://schemas.openxmlformats.org/markup-compatibility/2006">
              <mc:Choice xmlns:v="urn:schemas-microsoft-com:vml" Requires="v">
                <p:oleObj r:id="rId3" imgW="5358600" imgH="5269680" progId="">
                  <p:embed/>
                </p:oleObj>
              </mc:Choice>
              <mc:Fallback>
                <p:oleObj r:id="rId3" imgW="5358600" imgH="5269680" progId="">
                  <p:embed/>
                  <p:pic>
                    <p:nvPicPr>
                      <p:cNvPr id="0" name=""/>
                      <p:cNvPicPr/>
                      <p:nvPr/>
                    </p:nvPicPr>
                    <p:blipFill>
                      <a:blip r:embed="rId4"/>
                      <a:stretch>
                        <a:fillRect/>
                      </a:stretch>
                    </p:blipFill>
                    <p:spPr>
                      <a:xfrm>
                        <a:off x="332255" y="1348408"/>
                        <a:ext cx="3666480" cy="3614596"/>
                      </a:xfrm>
                      <a:prstGeom prst="rect">
                        <a:avLst/>
                      </a:prstGeom>
                    </p:spPr>
                  </p:pic>
                </p:oleObj>
              </mc:Fallback>
            </mc:AlternateContent>
          </a:graphicData>
        </a:graphic>
      </p:graphicFrame>
      <p:pic>
        <p:nvPicPr>
          <p:cNvPr id="3075" name="Picture 3">
            <a:extLst>
              <a:ext uri="{FF2B5EF4-FFF2-40B4-BE49-F238E27FC236}">
                <a16:creationId xmlns:a16="http://schemas.microsoft.com/office/drawing/2014/main" id="{A4E22A8D-D17B-4139-A185-73F83683A0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90940" y="376300"/>
            <a:ext cx="4622393" cy="1944216"/>
          </a:xfrm>
          <a:prstGeom prst="rect">
            <a:avLst/>
          </a:prstGeom>
          <a:noFill/>
          <a:extLst>
            <a:ext uri="{909E8E84-426E-40DD-AFC4-6F175D3DCCD1}">
              <a14:hiddenFill xmlns:a14="http://schemas.microsoft.com/office/drawing/2010/main">
                <a:solidFill>
                  <a:srgbClr val="FFFFFF"/>
                </a:solidFill>
              </a14:hiddenFill>
            </a:ext>
          </a:extLst>
        </p:spPr>
      </p:pic>
      <p:pic>
        <p:nvPicPr>
          <p:cNvPr id="3077" name="Picture 5">
            <a:extLst>
              <a:ext uri="{FF2B5EF4-FFF2-40B4-BE49-F238E27FC236}">
                <a16:creationId xmlns:a16="http://schemas.microsoft.com/office/drawing/2014/main" id="{8E0DF2EC-585A-435D-BC8C-2B9F77DE5F4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12754" y="2865115"/>
            <a:ext cx="4655971" cy="190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4738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对象 6">
            <a:extLst>
              <a:ext uri="{FF2B5EF4-FFF2-40B4-BE49-F238E27FC236}">
                <a16:creationId xmlns:a16="http://schemas.microsoft.com/office/drawing/2014/main" id="{57DDF80E-4EFF-4457-B98C-D78C21824707}"/>
              </a:ext>
            </a:extLst>
          </p:cNvPr>
          <p:cNvGraphicFramePr>
            <a:graphicFrameLocks noChangeAspect="1"/>
          </p:cNvGraphicFramePr>
          <p:nvPr>
            <p:extLst>
              <p:ext uri="{D42A27DB-BD31-4B8C-83A1-F6EECF244321}">
                <p14:modId xmlns:p14="http://schemas.microsoft.com/office/powerpoint/2010/main" val="2948664680"/>
              </p:ext>
            </p:extLst>
          </p:nvPr>
        </p:nvGraphicFramePr>
        <p:xfrm>
          <a:off x="252314" y="868159"/>
          <a:ext cx="4593677" cy="3614596"/>
        </p:xfrm>
        <a:graphic>
          <a:graphicData uri="http://schemas.openxmlformats.org/presentationml/2006/ole">
            <mc:AlternateContent xmlns:mc="http://schemas.openxmlformats.org/markup-compatibility/2006">
              <mc:Choice xmlns:v="urn:schemas-microsoft-com:vml" Requires="v">
                <p:oleObj r:id="rId3" imgW="6018840" imgH="4736160" progId="">
                  <p:embed/>
                </p:oleObj>
              </mc:Choice>
              <mc:Fallback>
                <p:oleObj r:id="rId3" imgW="6018840" imgH="4736160" progId="">
                  <p:embed/>
                  <p:pic>
                    <p:nvPicPr>
                      <p:cNvPr id="3" name="对象 2"/>
                      <p:cNvPicPr/>
                      <p:nvPr/>
                    </p:nvPicPr>
                    <p:blipFill>
                      <a:blip r:embed="rId4"/>
                      <a:stretch>
                        <a:fillRect/>
                      </a:stretch>
                    </p:blipFill>
                    <p:spPr>
                      <a:xfrm>
                        <a:off x="252314" y="868159"/>
                        <a:ext cx="4593677" cy="3614596"/>
                      </a:xfrm>
                      <a:prstGeom prst="rect">
                        <a:avLst/>
                      </a:prstGeom>
                    </p:spPr>
                  </p:pic>
                </p:oleObj>
              </mc:Fallback>
            </mc:AlternateContent>
          </a:graphicData>
        </a:graphic>
      </p:graphicFrame>
      <p:pic>
        <p:nvPicPr>
          <p:cNvPr id="4098" name="Picture 2">
            <a:extLst>
              <a:ext uri="{FF2B5EF4-FFF2-40B4-BE49-F238E27FC236}">
                <a16:creationId xmlns:a16="http://schemas.microsoft.com/office/drawing/2014/main" id="{1B13F090-A2B7-4949-B168-DBE5D680FC6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88818" y="662333"/>
            <a:ext cx="4008361" cy="3963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0959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444242" y="299636"/>
            <a:ext cx="1986441" cy="58477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需求背景</a:t>
            </a:r>
          </a:p>
        </p:txBody>
      </p:sp>
      <p:sp>
        <p:nvSpPr>
          <p:cNvPr id="15" name="文本框 14"/>
          <p:cNvSpPr txBox="1"/>
          <p:nvPr/>
        </p:nvSpPr>
        <p:spPr>
          <a:xfrm>
            <a:off x="720725" y="1075055"/>
            <a:ext cx="8002270" cy="2677656"/>
          </a:xfrm>
          <a:prstGeom prst="rect">
            <a:avLst/>
          </a:prstGeom>
          <a:noFill/>
        </p:spPr>
        <p:txBody>
          <a:bodyPr wrap="square" rtlCol="0" anchor="t">
            <a:spAutoFit/>
          </a:bodyPr>
          <a:lstStyle/>
          <a:p>
            <a:pPr marL="342900" lvl="0" indent="-342900">
              <a:buSzPct val="75000"/>
              <a:buFont typeface="Wingdings" panose="05000000000000000000" pitchFamily="2" charset="2"/>
              <a:buChar char="l"/>
            </a:pPr>
            <a:r>
              <a:rPr lang="zh-CN" altLang="en-US" sz="2400" dirty="0"/>
              <a:t>金融数据分析与挖掘人员通常需要利用合适的图表展示分析对象的数据结构、分布、趋势以及各数据元素之间的关系等特征，因为图表中的数据分布有助于分析和挖掘数据内在的规律，也可以生动形象地呈现数据分析和挖掘的结果。</a:t>
            </a:r>
            <a:endParaRPr lang="en-US" altLang="zh-CN" sz="2400" dirty="0"/>
          </a:p>
          <a:p>
            <a:pPr marL="342900" lvl="0" indent="-342900">
              <a:buSzPct val="75000"/>
              <a:buFont typeface="Wingdings" panose="05000000000000000000" pitchFamily="2" charset="2"/>
              <a:buChar char="l"/>
            </a:pPr>
            <a:r>
              <a:rPr lang="zh-CN" altLang="en-US" sz="2400" dirty="0"/>
              <a:t>因此，熟练掌握图表绘制工具实现复杂数据的可视化必将提高数据分析工作的效率和质量。</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zh-CN" dirty="0"/>
              <a:t>三支股票相关系数矩阵</a:t>
            </a:r>
            <a:r>
              <a:rPr lang="zh-CN" altLang="en-US" sz="2000" dirty="0"/>
              <a:t>：</a:t>
            </a:r>
            <a:endParaRPr lang="en-US" altLang="zh-CN" sz="2000" dirty="0"/>
          </a:p>
        </p:txBody>
      </p:sp>
      <p:pic>
        <p:nvPicPr>
          <p:cNvPr id="3" name="图片 2"/>
          <p:cNvPicPr/>
          <p:nvPr/>
        </p:nvPicPr>
        <p:blipFill>
          <a:blip r:embed="rId3">
            <a:extLst>
              <a:ext uri="{BEBA8EAE-BF5A-486C-A8C5-ECC9F3942E4B}">
                <a14:imgProps xmlns:a14="http://schemas.microsoft.com/office/drawing/2010/main">
                  <a14:imgLayer r:embed="rId4">
                    <a14:imgEffect>
                      <a14:colorTemperature colorTemp="7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468338" y="1348408"/>
            <a:ext cx="3672408" cy="3454588"/>
          </a:xfrm>
          <a:prstGeom prst="rect">
            <a:avLst/>
          </a:prstGeom>
        </p:spPr>
      </p:pic>
      <p:sp>
        <p:nvSpPr>
          <p:cNvPr id="4" name="矩形 3"/>
          <p:cNvSpPr/>
          <p:nvPr/>
        </p:nvSpPr>
        <p:spPr>
          <a:xfrm>
            <a:off x="5148858" y="1543961"/>
            <a:ext cx="2736304" cy="3293209"/>
          </a:xfrm>
          <a:prstGeom prst="rect">
            <a:avLst/>
          </a:prstGeom>
          <a:solidFill>
            <a:schemeClr val="accent2"/>
          </a:solidFill>
        </p:spPr>
        <p:txBody>
          <a:bodyPr wrap="square">
            <a:spAutoFit/>
          </a:bodyPr>
          <a:lstStyle/>
          <a:p>
            <a:r>
              <a:rPr lang="zh-CN" altLang="en-US" sz="1600" dirty="0"/>
              <a:t>该图用矩阵形式表述了三支股票之间每日收益率的相关系数。这个矩阵以左上到右下的对角线对称。以第二行为例，第一个单元格的数据</a:t>
            </a:r>
            <a:r>
              <a:rPr lang="en-US" altLang="zh-CN" sz="1600" dirty="0"/>
              <a:t>0.65</a:t>
            </a:r>
            <a:r>
              <a:rPr lang="zh-CN" altLang="en-US" sz="1600" dirty="0"/>
              <a:t>表示</a:t>
            </a:r>
            <a:r>
              <a:rPr lang="en-US" altLang="zh-CN" sz="1600" dirty="0"/>
              <a:t>000001</a:t>
            </a:r>
            <a:r>
              <a:rPr lang="zh-CN" altLang="en-US" sz="1600" dirty="0"/>
              <a:t>与</a:t>
            </a:r>
            <a:r>
              <a:rPr lang="en-US" altLang="zh-CN" sz="1600" dirty="0"/>
              <a:t>600000</a:t>
            </a:r>
            <a:r>
              <a:rPr lang="zh-CN" altLang="en-US" sz="1600" dirty="0"/>
              <a:t>两支股票每日收益的相关系统为</a:t>
            </a:r>
            <a:r>
              <a:rPr lang="en-US" altLang="zh-CN" sz="1600" dirty="0"/>
              <a:t>0.65</a:t>
            </a:r>
            <a:r>
              <a:rPr lang="zh-CN" altLang="en-US" sz="1600" dirty="0"/>
              <a:t>，相关性比较明显；第二个单元格数据表示它与自身的相关性，所以值为</a:t>
            </a:r>
            <a:r>
              <a:rPr lang="en-US" altLang="zh-CN" sz="1600" dirty="0"/>
              <a:t>1</a:t>
            </a:r>
            <a:r>
              <a:rPr lang="zh-CN" altLang="en-US" sz="1600" dirty="0"/>
              <a:t>；第三个单元格表示</a:t>
            </a:r>
            <a:r>
              <a:rPr lang="en-US" altLang="zh-CN" sz="1600" dirty="0"/>
              <a:t>000001</a:t>
            </a:r>
            <a:r>
              <a:rPr lang="zh-CN" altLang="en-US" sz="1600" dirty="0"/>
              <a:t>与</a:t>
            </a:r>
            <a:r>
              <a:rPr lang="en-US" altLang="zh-CN" sz="1600" dirty="0"/>
              <a:t>300104</a:t>
            </a:r>
            <a:r>
              <a:rPr lang="zh-CN" altLang="en-US" sz="1600" dirty="0"/>
              <a:t>的相关系统只有</a:t>
            </a:r>
            <a:r>
              <a:rPr lang="en-US" altLang="zh-CN" sz="1600" dirty="0"/>
              <a:t>0.085</a:t>
            </a:r>
            <a:r>
              <a:rPr lang="zh-CN" altLang="en-US" sz="1600" dirty="0"/>
              <a:t>，基本不相关。</a:t>
            </a:r>
          </a:p>
        </p:txBody>
      </p:sp>
    </p:spTree>
    <p:extLst>
      <p:ext uri="{BB962C8B-B14F-4D97-AF65-F5344CB8AC3E}">
        <p14:creationId xmlns:p14="http://schemas.microsoft.com/office/powerpoint/2010/main" val="25595518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707886"/>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5-11】</a:t>
            </a:r>
            <a:r>
              <a:rPr lang="zh-CN" altLang="en-US" sz="2000" dirty="0"/>
              <a:t>是展示在二维坐标中用不同线型绘制正弦、余弦函数的方法，并且在图上添加了图例标注</a:t>
            </a: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2576011273"/>
              </p:ext>
            </p:extLst>
          </p:nvPr>
        </p:nvGraphicFramePr>
        <p:xfrm>
          <a:off x="396330" y="1552238"/>
          <a:ext cx="3096344" cy="3531306"/>
        </p:xfrm>
        <a:graphic>
          <a:graphicData uri="http://schemas.openxmlformats.org/presentationml/2006/ole">
            <mc:AlternateContent xmlns:mc="http://schemas.openxmlformats.org/markup-compatibility/2006">
              <mc:Choice xmlns:v="urn:schemas-microsoft-com:vml" Requires="v">
                <p:oleObj r:id="rId3" imgW="5307840" imgH="6044400" progId="">
                  <p:embed/>
                </p:oleObj>
              </mc:Choice>
              <mc:Fallback>
                <p:oleObj r:id="rId3" imgW="5307840" imgH="6044400" progId="">
                  <p:embed/>
                  <p:pic>
                    <p:nvPicPr>
                      <p:cNvPr id="0" name=""/>
                      <p:cNvPicPr/>
                      <p:nvPr/>
                    </p:nvPicPr>
                    <p:blipFill>
                      <a:blip r:embed="rId4"/>
                      <a:stretch>
                        <a:fillRect/>
                      </a:stretch>
                    </p:blipFill>
                    <p:spPr>
                      <a:xfrm>
                        <a:off x="396330" y="1552238"/>
                        <a:ext cx="3096344" cy="3531306"/>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691708940"/>
              </p:ext>
            </p:extLst>
          </p:nvPr>
        </p:nvGraphicFramePr>
        <p:xfrm>
          <a:off x="3780706" y="1540802"/>
          <a:ext cx="4248472" cy="3557221"/>
        </p:xfrm>
        <a:graphic>
          <a:graphicData uri="http://schemas.openxmlformats.org/presentationml/2006/ole">
            <mc:AlternateContent xmlns:mc="http://schemas.openxmlformats.org/markup-compatibility/2006">
              <mc:Choice xmlns:v="urn:schemas-microsoft-com:vml" Requires="v">
                <p:oleObj r:id="rId5" imgW="6907680" imgH="5777640" progId="">
                  <p:embed/>
                </p:oleObj>
              </mc:Choice>
              <mc:Fallback>
                <p:oleObj r:id="rId5" imgW="6907680" imgH="5777640" progId="">
                  <p:embed/>
                  <p:pic>
                    <p:nvPicPr>
                      <p:cNvPr id="0" name=""/>
                      <p:cNvPicPr/>
                      <p:nvPr/>
                    </p:nvPicPr>
                    <p:blipFill>
                      <a:blip r:embed="rId6"/>
                      <a:stretch>
                        <a:fillRect/>
                      </a:stretch>
                    </p:blipFill>
                    <p:spPr>
                      <a:xfrm>
                        <a:off x="3780706" y="1540802"/>
                        <a:ext cx="4248472" cy="3557221"/>
                      </a:xfrm>
                      <a:prstGeom prst="rect">
                        <a:avLst/>
                      </a:prstGeom>
                    </p:spPr>
                  </p:pic>
                </p:oleObj>
              </mc:Fallback>
            </mc:AlternateContent>
          </a:graphicData>
        </a:graphic>
      </p:graphicFrame>
    </p:spTree>
    <p:extLst>
      <p:ext uri="{BB962C8B-B14F-4D97-AF65-F5344CB8AC3E}">
        <p14:creationId xmlns:p14="http://schemas.microsoft.com/office/powerpoint/2010/main" val="27882420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输出图形：</a:t>
            </a:r>
            <a:endParaRPr lang="en-US" altLang="zh-CN" sz="2000" dirty="0"/>
          </a:p>
        </p:txBody>
      </p:sp>
      <p:pic>
        <p:nvPicPr>
          <p:cNvPr id="3" name="图片 2"/>
          <p:cNvPicPr/>
          <p:nvPr/>
        </p:nvPicPr>
        <p:blipFill>
          <a:blip r:embed="rId3" cstate="print">
            <a:extLst>
              <a:ext uri="{28A0092B-C50C-407E-A947-70E740481C1C}">
                <a14:useLocalDpi xmlns:a14="http://schemas.microsoft.com/office/drawing/2010/main" val="0"/>
              </a:ext>
            </a:extLst>
          </a:blip>
          <a:stretch>
            <a:fillRect/>
          </a:stretch>
        </p:blipFill>
        <p:spPr>
          <a:xfrm>
            <a:off x="2016510" y="1244462"/>
            <a:ext cx="4968552" cy="3056274"/>
          </a:xfrm>
          <a:prstGeom prst="rect">
            <a:avLst/>
          </a:prstGeom>
        </p:spPr>
      </p:pic>
      <p:sp>
        <p:nvSpPr>
          <p:cNvPr id="2" name="矩形 1"/>
          <p:cNvSpPr/>
          <p:nvPr/>
        </p:nvSpPr>
        <p:spPr>
          <a:xfrm>
            <a:off x="3780706" y="4444752"/>
            <a:ext cx="1601721" cy="369332"/>
          </a:xfrm>
          <a:prstGeom prst="rect">
            <a:avLst/>
          </a:prstGeom>
        </p:spPr>
        <p:txBody>
          <a:bodyPr wrap="none">
            <a:spAutoFit/>
          </a:bodyPr>
          <a:lstStyle/>
          <a:p>
            <a:r>
              <a:rPr lang="en-US" altLang="zh-CN" dirty="0">
                <a:latin typeface="Times New Roman" panose="02020603050405020304" pitchFamily="18" charset="0"/>
              </a:rPr>
              <a:t> Sin</a:t>
            </a:r>
            <a:r>
              <a:rPr lang="zh-CN" altLang="zh-CN" dirty="0">
                <a:latin typeface="Times New Roman" panose="02020603050405020304" pitchFamily="18" charset="0"/>
                <a:cs typeface="Times New Roman" panose="02020603050405020304" pitchFamily="18" charset="0"/>
              </a:rPr>
              <a:t>和</a:t>
            </a:r>
            <a:r>
              <a:rPr lang="en-US" altLang="zh-CN" dirty="0">
                <a:latin typeface="Times New Roman" panose="02020603050405020304" pitchFamily="18" charset="0"/>
              </a:rPr>
              <a:t>Cos</a:t>
            </a:r>
            <a:r>
              <a:rPr lang="zh-CN" altLang="zh-CN" dirty="0">
                <a:latin typeface="Times New Roman" panose="02020603050405020304" pitchFamily="18" charset="0"/>
                <a:cs typeface="Times New Roman" panose="02020603050405020304" pitchFamily="18" charset="0"/>
              </a:rPr>
              <a:t>图形</a:t>
            </a:r>
            <a:endParaRPr lang="zh-CN" altLang="en-US" dirty="0"/>
          </a:p>
        </p:txBody>
      </p:sp>
    </p:spTree>
    <p:extLst>
      <p:ext uri="{BB962C8B-B14F-4D97-AF65-F5344CB8AC3E}">
        <p14:creationId xmlns:p14="http://schemas.microsoft.com/office/powerpoint/2010/main" val="42573303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646331"/>
          </a:xfrm>
          <a:prstGeom prst="rect">
            <a:avLst/>
          </a:prstGeom>
          <a:noFill/>
        </p:spPr>
        <p:txBody>
          <a:bodyPr wrap="square" rtlCol="0" anchor="t">
            <a:spAutoFit/>
          </a:bodyPr>
          <a:lstStyle/>
          <a:p>
            <a:pPr marL="285750" indent="-285750" latinLnBrk="0">
              <a:buSzPct val="75000"/>
              <a:buFont typeface="Wingdings" panose="05000000000000000000" pitchFamily="2" charset="2"/>
              <a:buChar char="l"/>
            </a:pPr>
            <a:r>
              <a:rPr lang="zh-CN" altLang="zh-CN" dirty="0"/>
              <a:t>其他应用范例请参考网站：</a:t>
            </a:r>
            <a:endParaRPr lang="en-US" altLang="zh-CN" dirty="0"/>
          </a:p>
          <a:p>
            <a:pPr latinLnBrk="0"/>
            <a:r>
              <a:rPr lang="en-US" altLang="zh-CN" u="sng" dirty="0">
                <a:hlinkClick r:id="rId3"/>
              </a:rPr>
              <a:t>https://matplotlib.org/gallery/index.html</a:t>
            </a:r>
            <a:r>
              <a:rPr lang="en-US" altLang="zh-CN" dirty="0"/>
              <a:t> </a:t>
            </a:r>
            <a:endParaRPr lang="zh-CN" altLang="zh-CN" dirty="0"/>
          </a:p>
        </p:txBody>
      </p:sp>
      <p:graphicFrame>
        <p:nvGraphicFramePr>
          <p:cNvPr id="2" name="对象 1"/>
          <p:cNvGraphicFramePr>
            <a:graphicFrameLocks noChangeAspect="1"/>
          </p:cNvGraphicFramePr>
          <p:nvPr>
            <p:extLst>
              <p:ext uri="{D42A27DB-BD31-4B8C-83A1-F6EECF244321}">
                <p14:modId xmlns:p14="http://schemas.microsoft.com/office/powerpoint/2010/main" val="2832037725"/>
              </p:ext>
            </p:extLst>
          </p:nvPr>
        </p:nvGraphicFramePr>
        <p:xfrm>
          <a:off x="349949" y="1636440"/>
          <a:ext cx="5198566" cy="3366879"/>
        </p:xfrm>
        <a:graphic>
          <a:graphicData uri="http://schemas.openxmlformats.org/presentationml/2006/ole">
            <mc:AlternateContent xmlns:mc="http://schemas.openxmlformats.org/markup-compatibility/2006">
              <mc:Choice xmlns:v="urn:schemas-microsoft-com:vml" Requires="v">
                <p:oleObj r:id="rId4" imgW="9968040" imgH="6450480" progId="">
                  <p:embed/>
                </p:oleObj>
              </mc:Choice>
              <mc:Fallback>
                <p:oleObj r:id="rId4" imgW="9968040" imgH="6450480" progId="">
                  <p:embed/>
                  <p:pic>
                    <p:nvPicPr>
                      <p:cNvPr id="0" name=""/>
                      <p:cNvPicPr/>
                      <p:nvPr/>
                    </p:nvPicPr>
                    <p:blipFill>
                      <a:blip r:embed="rId5"/>
                      <a:stretch>
                        <a:fillRect/>
                      </a:stretch>
                    </p:blipFill>
                    <p:spPr>
                      <a:xfrm>
                        <a:off x="349949" y="1636440"/>
                        <a:ext cx="5198566" cy="3366879"/>
                      </a:xfrm>
                      <a:prstGeom prst="rect">
                        <a:avLst/>
                      </a:prstGeom>
                    </p:spPr>
                  </p:pic>
                </p:oleObj>
              </mc:Fallback>
            </mc:AlternateContent>
          </a:graphicData>
        </a:graphic>
      </p:graphicFrame>
    </p:spTree>
    <p:extLst>
      <p:ext uri="{BB962C8B-B14F-4D97-AF65-F5344CB8AC3E}">
        <p14:creationId xmlns:p14="http://schemas.microsoft.com/office/powerpoint/2010/main" val="452746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本章小结</a:t>
            </a:r>
          </a:p>
        </p:txBody>
      </p:sp>
      <p:sp>
        <p:nvSpPr>
          <p:cNvPr id="4" name="文本框 3"/>
          <p:cNvSpPr txBox="1"/>
          <p:nvPr/>
        </p:nvSpPr>
        <p:spPr>
          <a:xfrm>
            <a:off x="540346" y="1060376"/>
            <a:ext cx="8352928" cy="2385268"/>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400" dirty="0" err="1"/>
              <a:t>Matplotlib</a:t>
            </a:r>
            <a:r>
              <a:rPr lang="zh-CN" altLang="en-US" sz="2400" dirty="0"/>
              <a:t>和</a:t>
            </a:r>
            <a:r>
              <a:rPr lang="en-US" altLang="zh-CN" sz="2400" dirty="0" err="1"/>
              <a:t>Seaborn</a:t>
            </a:r>
            <a:r>
              <a:rPr lang="zh-CN" altLang="en-US" sz="2400" dirty="0"/>
              <a:t>是两个最常见最实用的</a:t>
            </a:r>
            <a:r>
              <a:rPr lang="en-US" altLang="zh-CN" sz="2400" dirty="0"/>
              <a:t>Python</a:t>
            </a:r>
            <a:r>
              <a:rPr lang="zh-CN" altLang="en-US" sz="2400" dirty="0"/>
              <a:t>图形包。它们具有丰富的图形绘制功能函数，极大地简化了</a:t>
            </a:r>
            <a:r>
              <a:rPr lang="en-US" altLang="zh-CN" sz="2400" dirty="0"/>
              <a:t>Python</a:t>
            </a:r>
            <a:r>
              <a:rPr lang="zh-CN" altLang="en-US" sz="2400" dirty="0"/>
              <a:t>绘制散点图、条形图、饼图以及</a:t>
            </a:r>
            <a:r>
              <a:rPr lang="en-US" altLang="zh-CN" sz="2400" dirty="0"/>
              <a:t>3D</a:t>
            </a:r>
            <a:r>
              <a:rPr lang="zh-CN" altLang="en-US" sz="2400" dirty="0"/>
              <a:t>图等各类图形的代码。</a:t>
            </a:r>
            <a:endParaRPr lang="en-US" altLang="zh-CN" sz="2400" dirty="0"/>
          </a:p>
          <a:p>
            <a:pPr marL="342900" lvl="0" indent="-342900">
              <a:spcBef>
                <a:spcPts val="600"/>
              </a:spcBef>
              <a:buSzPct val="75000"/>
              <a:buFont typeface="Wingdings" panose="05000000000000000000" pitchFamily="2" charset="2"/>
              <a:buChar char="l"/>
            </a:pPr>
            <a:r>
              <a:rPr lang="en-US" altLang="zh-CN" sz="2400" dirty="0" err="1"/>
              <a:t>Seaborn</a:t>
            </a:r>
            <a:r>
              <a:rPr lang="zh-CN" altLang="en-US" sz="2400" dirty="0"/>
              <a:t>相对</a:t>
            </a:r>
            <a:r>
              <a:rPr lang="en-US" altLang="zh-CN" sz="2400" dirty="0" err="1"/>
              <a:t>Matplotlib</a:t>
            </a:r>
            <a:r>
              <a:rPr lang="zh-CN" altLang="en-US" sz="2400" dirty="0"/>
              <a:t>更简洁地实现了各类图形绘制函数的调用，特别是</a:t>
            </a:r>
            <a:r>
              <a:rPr lang="en-US" altLang="zh-CN" sz="2400" dirty="0" err="1"/>
              <a:t>Seaborn</a:t>
            </a:r>
            <a:r>
              <a:rPr lang="zh-CN" altLang="en-US" sz="2400" dirty="0"/>
              <a:t>的绘图函数所需要设置的参数明显要少，更易于实现叠加图形的绘制。</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重要概念</a:t>
            </a:r>
          </a:p>
        </p:txBody>
      </p:sp>
      <p:sp>
        <p:nvSpPr>
          <p:cNvPr id="4" name="文本框 3"/>
          <p:cNvSpPr txBox="1"/>
          <p:nvPr/>
        </p:nvSpPr>
        <p:spPr>
          <a:xfrm>
            <a:off x="540346" y="1060376"/>
            <a:ext cx="8352928" cy="1354217"/>
          </a:xfrm>
          <a:prstGeom prst="rect">
            <a:avLst/>
          </a:prstGeom>
          <a:noFill/>
        </p:spPr>
        <p:txBody>
          <a:bodyPr wrap="square" rtlCol="0" anchor="t">
            <a:spAutoFit/>
          </a:bodyPr>
          <a:lstStyle/>
          <a:p>
            <a:pPr lvl="0">
              <a:spcBef>
                <a:spcPts val="600"/>
              </a:spcBef>
              <a:buSzPct val="75000"/>
            </a:pPr>
            <a:r>
              <a:rPr lang="en-US" altLang="zh-CN" sz="2400" dirty="0"/>
              <a:t>1.</a:t>
            </a:r>
            <a:r>
              <a:rPr lang="zh-CN" altLang="en-US" sz="2400" dirty="0"/>
              <a:t>图形区域、坐标轴区域、数据点</a:t>
            </a:r>
          </a:p>
          <a:p>
            <a:pPr lvl="0">
              <a:spcBef>
                <a:spcPts val="600"/>
              </a:spcBef>
              <a:buSzPct val="75000"/>
            </a:pPr>
            <a:r>
              <a:rPr lang="en-US" altLang="zh-CN" sz="2400" dirty="0"/>
              <a:t>2.</a:t>
            </a:r>
            <a:r>
              <a:rPr lang="zh-CN" altLang="en-US" sz="2400" dirty="0"/>
              <a:t>散点图、条形图、饼图、</a:t>
            </a:r>
            <a:r>
              <a:rPr lang="en-US" altLang="zh-CN" sz="2400" dirty="0"/>
              <a:t>3D</a:t>
            </a:r>
            <a:r>
              <a:rPr lang="zh-CN" altLang="en-US" sz="2400" dirty="0"/>
              <a:t>图</a:t>
            </a:r>
          </a:p>
          <a:p>
            <a:pPr lvl="0">
              <a:spcBef>
                <a:spcPts val="600"/>
              </a:spcBef>
              <a:buSzPct val="75000"/>
            </a:pPr>
            <a:r>
              <a:rPr lang="en-US" altLang="zh-CN" sz="2400" dirty="0"/>
              <a:t>3.</a:t>
            </a:r>
            <a:r>
              <a:rPr lang="zh-CN" altLang="en-US" sz="2400" dirty="0"/>
              <a:t>变量回归</a:t>
            </a:r>
          </a:p>
        </p:txBody>
      </p:sp>
    </p:spTree>
    <p:extLst>
      <p:ext uri="{BB962C8B-B14F-4D97-AF65-F5344CB8AC3E}">
        <p14:creationId xmlns:p14="http://schemas.microsoft.com/office/powerpoint/2010/main" val="38658561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2328094" cy="52322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复习思考题</a:t>
            </a:r>
          </a:p>
        </p:txBody>
      </p:sp>
      <p:sp>
        <p:nvSpPr>
          <p:cNvPr id="4" name="文本框 3"/>
          <p:cNvSpPr txBox="1"/>
          <p:nvPr/>
        </p:nvSpPr>
        <p:spPr>
          <a:xfrm>
            <a:off x="540346" y="1060376"/>
            <a:ext cx="8352928" cy="830997"/>
          </a:xfrm>
          <a:prstGeom prst="rect">
            <a:avLst/>
          </a:prstGeom>
          <a:noFill/>
        </p:spPr>
        <p:txBody>
          <a:bodyPr wrap="square" rtlCol="0" anchor="t">
            <a:spAutoFit/>
          </a:bodyPr>
          <a:lstStyle/>
          <a:p>
            <a:pPr lvl="0">
              <a:spcBef>
                <a:spcPts val="600"/>
              </a:spcBef>
              <a:buSzPct val="75000"/>
            </a:pPr>
            <a:r>
              <a:rPr lang="en-US" altLang="zh-CN" sz="2400" dirty="0"/>
              <a:t>1.</a:t>
            </a:r>
            <a:r>
              <a:rPr lang="zh-CN" altLang="en-US" sz="2400" dirty="0"/>
              <a:t>使用本章第</a:t>
            </a:r>
            <a:r>
              <a:rPr lang="en-US" altLang="zh-CN" sz="2400" dirty="0"/>
              <a:t>3</a:t>
            </a:r>
            <a:r>
              <a:rPr lang="zh-CN" altLang="en-US" sz="2400" dirty="0"/>
              <a:t>小节的</a:t>
            </a:r>
            <a:r>
              <a:rPr lang="en-US" altLang="zh-CN" sz="2400" dirty="0" err="1"/>
              <a:t>Seaborn</a:t>
            </a:r>
            <a:r>
              <a:rPr lang="zh-CN" altLang="en-US" sz="2400" dirty="0"/>
              <a:t>进行回归分析的功能，对第</a:t>
            </a:r>
            <a:r>
              <a:rPr lang="en-US" altLang="zh-CN" sz="2400" dirty="0"/>
              <a:t>4</a:t>
            </a:r>
            <a:r>
              <a:rPr lang="zh-CN" altLang="en-US" sz="2400" dirty="0"/>
              <a:t>小节中第</a:t>
            </a:r>
            <a:r>
              <a:rPr lang="en-US" altLang="zh-CN" sz="2400" dirty="0"/>
              <a:t>2</a:t>
            </a:r>
            <a:r>
              <a:rPr lang="zh-CN" altLang="en-US" sz="2400" dirty="0"/>
              <a:t>个综合应用的三支股票收盘价，进行回归分析。</a:t>
            </a:r>
          </a:p>
        </p:txBody>
      </p:sp>
    </p:spTree>
    <p:extLst>
      <p:ext uri="{BB962C8B-B14F-4D97-AF65-F5344CB8AC3E}">
        <p14:creationId xmlns:p14="http://schemas.microsoft.com/office/powerpoint/2010/main" val="39929476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userDrawn="1"/>
        </p:nvSpPr>
        <p:spPr>
          <a:xfrm rot="10800000">
            <a:off x="-12188" y="2565816"/>
            <a:ext cx="3432854" cy="1393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aseline="-25000" dirty="0"/>
              <a:t> </a:t>
            </a:r>
            <a:endParaRPr lang="zh-CN" altLang="en-US" baseline="-25000" dirty="0"/>
          </a:p>
        </p:txBody>
      </p:sp>
      <p:sp>
        <p:nvSpPr>
          <p:cNvPr id="11" name="矩形 10"/>
          <p:cNvSpPr/>
          <p:nvPr/>
        </p:nvSpPr>
        <p:spPr>
          <a:xfrm rot="1400643">
            <a:off x="4392013" y="1938116"/>
            <a:ext cx="6431840" cy="2820575"/>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3132634" y="567853"/>
            <a:ext cx="2903368" cy="2913972"/>
            <a:chOff x="3132634" y="567853"/>
            <a:chExt cx="2903368" cy="2913972"/>
          </a:xfrm>
        </p:grpSpPr>
        <p:sp>
          <p:nvSpPr>
            <p:cNvPr id="14" name="椭圆 13"/>
            <p:cNvSpPr/>
            <p:nvPr userDrawn="1"/>
          </p:nvSpPr>
          <p:spPr>
            <a:xfrm>
              <a:off x="3355487" y="648892"/>
              <a:ext cx="2451523" cy="27320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355487" y="730298"/>
              <a:ext cx="2451523" cy="2732057"/>
            </a:xfrm>
            <a:prstGeom prst="ellipse">
              <a:avLst/>
            </a:prstGeom>
            <a:blipFill dpi="0" rotWithShape="1">
              <a:blip r:embed="rId4"/>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空心弧 14"/>
            <p:cNvSpPr/>
            <p:nvPr userDrawn="1"/>
          </p:nvSpPr>
          <p:spPr>
            <a:xfrm>
              <a:off x="3132634" y="567853"/>
              <a:ext cx="2891732" cy="2892123"/>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空心弧 16"/>
            <p:cNvSpPr/>
            <p:nvPr userDrawn="1"/>
          </p:nvSpPr>
          <p:spPr>
            <a:xfrm rot="9058792">
              <a:off x="3144270" y="589702"/>
              <a:ext cx="2891732" cy="2892123"/>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5" imgW="9525" imgH="9525" progId="TCLayout.ActiveDocument.1">
                  <p:embed/>
                </p:oleObj>
              </mc:Choice>
              <mc:Fallback>
                <p:oleObj name="think-cell Slide" r:id="rId5" imgW="9525" imgH="9525" progId="TCLayout.ActiveDocument.1">
                  <p:embed/>
                  <p:pic>
                    <p:nvPicPr>
                      <p:cNvPr id="0" name="图片 2065"/>
                      <p:cNvPicPr/>
                      <p:nvPr/>
                    </p:nvPicPr>
                    <p:blipFill>
                      <a:blip r:embed="rId6"/>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13" name="矩形 12"/>
          <p:cNvSpPr/>
          <p:nvPr/>
        </p:nvSpPr>
        <p:spPr>
          <a:xfrm>
            <a:off x="5904656" y="2039763"/>
            <a:ext cx="3276650" cy="161335"/>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59"/>
          <p:cNvSpPr>
            <a:spLocks noChangeArrowheads="1"/>
          </p:cNvSpPr>
          <p:nvPr/>
        </p:nvSpPr>
        <p:spPr bwMode="auto">
          <a:xfrm>
            <a:off x="1980506" y="3663132"/>
            <a:ext cx="512088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400" b="1">
                <a:solidFill>
                  <a:schemeClr val="tx1">
                    <a:lumMod val="65000"/>
                    <a:lumOff val="35000"/>
                  </a:schemeClr>
                </a:solidFill>
                <a:latin typeface="黑体" panose="02010609060101010101" charset="-122"/>
                <a:ea typeface="黑体" panose="02010609060101010101" charset="-122"/>
                <a:cs typeface="黑体" panose="02010609060101010101" charset="-122"/>
              </a:rPr>
              <a:t>谢谢 </a:t>
            </a:r>
            <a:r>
              <a:rPr lang="zh-CN" altLang="en-US" sz="4400" b="1" dirty="0">
                <a:solidFill>
                  <a:schemeClr val="tx1">
                    <a:lumMod val="65000"/>
                    <a:lumOff val="35000"/>
                  </a:schemeClr>
                </a:solidFill>
                <a:latin typeface="黑体" panose="02010609060101010101" charset="-122"/>
                <a:ea typeface="黑体" panose="02010609060101010101" charset="-122"/>
                <a:cs typeface="黑体" panose="02010609060101010101" charset="-122"/>
              </a:rPr>
              <a:t>下节课见</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rot="1400643">
            <a:off x="1085482" y="2604661"/>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矩形 61"/>
          <p:cNvSpPr/>
          <p:nvPr/>
        </p:nvSpPr>
        <p:spPr>
          <a:xfrm rot="1400643">
            <a:off x="6892060" y="262582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矩形 60"/>
          <p:cNvSpPr/>
          <p:nvPr/>
        </p:nvSpPr>
        <p:spPr>
          <a:xfrm rot="1400643">
            <a:off x="4018718" y="266061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Freeform 28"/>
          <p:cNvSpPr/>
          <p:nvPr/>
        </p:nvSpPr>
        <p:spPr>
          <a:xfrm>
            <a:off x="5116786"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chemeClr val="accent3">
              <a:lumMod val="7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8"/>
          <p:cNvSpPr/>
          <p:nvPr/>
        </p:nvSpPr>
        <p:spPr>
          <a:xfrm>
            <a:off x="283464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FFC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8"/>
          <p:cNvSpPr/>
          <p:nvPr/>
        </p:nvSpPr>
        <p:spPr>
          <a:xfrm>
            <a:off x="72295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 name="Group 74"/>
          <p:cNvGrpSpPr/>
          <p:nvPr/>
        </p:nvGrpSpPr>
        <p:grpSpPr>
          <a:xfrm>
            <a:off x="4069685" y="691526"/>
            <a:ext cx="1149729" cy="1129800"/>
            <a:chOff x="5329648" y="1486933"/>
            <a:chExt cx="1532706" cy="1506139"/>
          </a:xfrm>
        </p:grpSpPr>
        <p:sp>
          <p:nvSpPr>
            <p:cNvPr id="57" name="TextBox 75"/>
            <p:cNvSpPr txBox="1"/>
            <p:nvPr/>
          </p:nvSpPr>
          <p:spPr>
            <a:xfrm>
              <a:off x="5425440" y="1518147"/>
              <a:ext cx="1341120" cy="615553"/>
            </a:xfrm>
            <a:prstGeom prst="rect">
              <a:avLst/>
            </a:prstGeom>
            <a:noFill/>
          </p:spPr>
          <p:txBody>
            <a:bodyPr wrap="square" lIns="0" tIns="0" rIns="0" bIns="0">
              <a:normAutofit lnSpcReduction="10000"/>
            </a:bodyPr>
            <a:lstStyle/>
            <a:p>
              <a:pPr algn="dist"/>
              <a:r>
                <a:rPr lang="zh-CN" altLang="en-US" sz="3200" b="1" dirty="0">
                  <a:solidFill>
                    <a:schemeClr val="tx2">
                      <a:lumMod val="75000"/>
                    </a:schemeClr>
                  </a:solidFill>
                  <a:latin typeface="黑体" panose="02010609060101010101" charset="-122"/>
                  <a:ea typeface="黑体" panose="02010609060101010101" charset="-122"/>
                </a:rPr>
                <a:t>目录</a:t>
              </a:r>
            </a:p>
          </p:txBody>
        </p:sp>
        <p:sp>
          <p:nvSpPr>
            <p:cNvPr id="58" name="TextBox 76"/>
            <p:cNvSpPr txBox="1"/>
            <p:nvPr/>
          </p:nvSpPr>
          <p:spPr>
            <a:xfrm>
              <a:off x="5329648" y="1486933"/>
              <a:ext cx="1532706" cy="1506139"/>
            </a:xfrm>
            <a:prstGeom prst="diamond">
              <a:avLst/>
            </a:prstGeom>
            <a:noFill/>
          </p:spPr>
          <p:txBody>
            <a:bodyPr wrap="none" lIns="0" tIns="0" rIns="0" bIns="0" anchor="ctr" anchorCtr="1">
              <a:normAutofit/>
            </a:bodyPr>
            <a:lstStyle/>
            <a:p>
              <a:pPr algn="ctr"/>
              <a:r>
                <a:rPr lang="en-US" altLang="zh-CN" sz="2800" b="1" dirty="0">
                  <a:solidFill>
                    <a:schemeClr val="tx2">
                      <a:lumMod val="75000"/>
                    </a:schemeClr>
                  </a:solidFill>
                  <a:latin typeface="Times New Roman" panose="02020603050405020304" charset="0"/>
                  <a:ea typeface="微软雅黑" panose="020B0503020204020204" pitchFamily="34" charset="-122"/>
                  <a:cs typeface="Times New Roman" panose="02020603050405020304" charset="0"/>
                </a:rPr>
                <a:t>Contents</a:t>
              </a:r>
            </a:p>
          </p:txBody>
        </p:sp>
      </p:grpSp>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389600" y="2257016"/>
            <a:ext cx="1848485" cy="1388378"/>
            <a:chOff x="403494" y="2256276"/>
            <a:chExt cx="1848164" cy="1388138"/>
          </a:xfrm>
        </p:grpSpPr>
        <p:sp>
          <p:nvSpPr>
            <p:cNvPr id="45" name="TextBox 34"/>
            <p:cNvSpPr txBox="1"/>
            <p:nvPr/>
          </p:nvSpPr>
          <p:spPr>
            <a:xfrm>
              <a:off x="687924" y="2256276"/>
              <a:ext cx="1206424" cy="460554"/>
            </a:xfrm>
            <a:prstGeom prst="rect">
              <a:avLst/>
            </a:prstGeom>
            <a:noFill/>
          </p:spPr>
          <p:txBody>
            <a:bodyPr wrap="none">
              <a:normAutofit/>
            </a:bodyPr>
            <a:lstStyle/>
            <a:p>
              <a:pPr algn="ctr"/>
              <a:r>
                <a:rPr lang="zh-CN" altLang="en-US" sz="2400" b="1" dirty="0">
                  <a:solidFill>
                    <a:schemeClr val="bg1"/>
                  </a:solidFill>
                  <a:latin typeface="华文中宋" panose="02010600040101010101" charset="-122"/>
                  <a:ea typeface="华文中宋" panose="02010600040101010101" charset="-122"/>
                </a:rPr>
                <a:t>第一节</a:t>
              </a:r>
            </a:p>
          </p:txBody>
        </p:sp>
        <p:sp>
          <p:nvSpPr>
            <p:cNvPr id="24" name="TextBox 62"/>
            <p:cNvSpPr txBox="1"/>
            <p:nvPr/>
          </p:nvSpPr>
          <p:spPr bwMode="auto">
            <a:xfrm>
              <a:off x="403494" y="3337127"/>
              <a:ext cx="1848164" cy="307287"/>
            </a:xfrm>
            <a:prstGeom prst="rect">
              <a:avLst/>
            </a:prstGeom>
            <a:noFill/>
            <a:ln w="9525">
              <a:noFill/>
              <a:miter lim="800000"/>
            </a:ln>
          </p:spPr>
          <p:txBody>
            <a:bodyPr wrap="square" lIns="0" tIns="0" rIns="0" bIns="0" anchor="ctr" anchorCtr="1">
              <a:spAutoFit/>
              <a:scene3d>
                <a:camera prst="orthographicFront"/>
                <a:lightRig rig="threePt" dir="t"/>
              </a:scene3d>
              <a:sp3d>
                <a:bevelT w="0" h="0"/>
              </a:sp3d>
            </a:bodyPr>
            <a:lstStyle/>
            <a:p>
              <a:pPr marL="0" lvl="1" algn="ctr"/>
              <a:r>
                <a:rPr lang="zh-CN" altLang="en-US" sz="2000" b="1" dirty="0">
                  <a:solidFill>
                    <a:schemeClr val="tx2"/>
                  </a:solidFill>
                  <a:latin typeface="华文中宋" panose="02010600040101010101" charset="-122"/>
                  <a:ea typeface="华文中宋" panose="02010600040101010101" charset="-122"/>
                </a:rPr>
                <a:t>基本概念</a:t>
              </a:r>
            </a:p>
          </p:txBody>
        </p:sp>
      </p:grpSp>
      <p:grpSp>
        <p:nvGrpSpPr>
          <p:cNvPr id="3" name="组合 2"/>
          <p:cNvGrpSpPr/>
          <p:nvPr/>
        </p:nvGrpSpPr>
        <p:grpSpPr>
          <a:xfrm>
            <a:off x="2143218" y="2257016"/>
            <a:ext cx="2298706" cy="1409780"/>
            <a:chOff x="1681590" y="2256276"/>
            <a:chExt cx="2298308" cy="1409536"/>
          </a:xfrm>
        </p:grpSpPr>
        <p:sp>
          <p:nvSpPr>
            <p:cNvPr id="41" name="TextBox 36"/>
            <p:cNvSpPr txBox="1"/>
            <p:nvPr/>
          </p:nvSpPr>
          <p:spPr>
            <a:xfrm>
              <a:off x="2328356"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第二节</a:t>
              </a:r>
              <a:endParaRPr lang="zh-CN" altLang="en-US" sz="2400" b="1" dirty="0">
                <a:solidFill>
                  <a:schemeClr val="bg1"/>
                </a:solidFill>
                <a:latin typeface="黑体" panose="02010609060101010101" charset="-122"/>
                <a:ea typeface="黑体" panose="02010609060101010101" charset="-122"/>
              </a:endParaRPr>
            </a:p>
          </p:txBody>
        </p:sp>
        <p:sp>
          <p:nvSpPr>
            <p:cNvPr id="22" name="TextBox 60"/>
            <p:cNvSpPr txBox="1"/>
            <p:nvPr/>
          </p:nvSpPr>
          <p:spPr bwMode="auto">
            <a:xfrm>
              <a:off x="1681590" y="3358088"/>
              <a:ext cx="2298308"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en-US" altLang="zh-CN" sz="2000" b="1" dirty="0" err="1">
                  <a:solidFill>
                    <a:schemeClr val="tx2"/>
                  </a:solidFill>
                  <a:latin typeface="华文中宋" panose="02010600040101010101" charset="-122"/>
                  <a:ea typeface="华文中宋" panose="02010600040101010101" charset="-122"/>
                </a:rPr>
                <a:t>Matplotlib</a:t>
              </a:r>
              <a:r>
                <a:rPr lang="zh-CN" altLang="en-US" sz="2000" b="1" dirty="0">
                  <a:solidFill>
                    <a:schemeClr val="tx2"/>
                  </a:solidFill>
                  <a:latin typeface="华文中宋" panose="02010600040101010101" charset="-122"/>
                  <a:ea typeface="华文中宋" panose="02010600040101010101" charset="-122"/>
                </a:rPr>
                <a:t>图形绘制</a:t>
              </a:r>
            </a:p>
          </p:txBody>
        </p:sp>
      </p:grpSp>
      <p:grpSp>
        <p:nvGrpSpPr>
          <p:cNvPr id="59" name="组合 58"/>
          <p:cNvGrpSpPr/>
          <p:nvPr/>
        </p:nvGrpSpPr>
        <p:grpSpPr>
          <a:xfrm>
            <a:off x="4788638" y="2257016"/>
            <a:ext cx="2064669" cy="1421411"/>
            <a:chOff x="3685233" y="2256276"/>
            <a:chExt cx="2064311" cy="1421165"/>
          </a:xfrm>
        </p:grpSpPr>
        <p:sp>
          <p:nvSpPr>
            <p:cNvPr id="37" name="TextBox 38"/>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第三节</a:t>
              </a:r>
            </a:p>
          </p:txBody>
        </p:sp>
        <p:sp>
          <p:nvSpPr>
            <p:cNvPr id="20" name="TextBox 58"/>
            <p:cNvSpPr txBox="1"/>
            <p:nvPr/>
          </p:nvSpPr>
          <p:spPr bwMode="auto">
            <a:xfrm>
              <a:off x="3685233" y="3369717"/>
              <a:ext cx="2064311"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en-US" altLang="zh-CN" sz="2000" b="1" dirty="0" err="1">
                  <a:solidFill>
                    <a:schemeClr val="tx2"/>
                  </a:solidFill>
                  <a:latin typeface="华文中宋" panose="02010600040101010101" charset="-122"/>
                  <a:ea typeface="华文中宋" panose="02010600040101010101" charset="-122"/>
                </a:rPr>
                <a:t>Seaborn</a:t>
              </a:r>
              <a:r>
                <a:rPr lang="zh-CN" altLang="en-US" sz="2000" b="1" dirty="0">
                  <a:solidFill>
                    <a:schemeClr val="tx2"/>
                  </a:solidFill>
                  <a:latin typeface="华文中宋" panose="02010600040101010101" charset="-122"/>
                  <a:ea typeface="华文中宋" panose="02010600040101010101" charset="-122"/>
                </a:rPr>
                <a:t>图形绘制</a:t>
              </a:r>
            </a:p>
          </p:txBody>
        </p:sp>
      </p:grpSp>
      <p:sp>
        <p:nvSpPr>
          <p:cNvPr id="31" name="Freeform 28"/>
          <p:cNvSpPr/>
          <p:nvPr/>
        </p:nvSpPr>
        <p:spPr>
          <a:xfrm>
            <a:off x="7338142" y="2000441"/>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27B6B9"/>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2" name="组合 31"/>
          <p:cNvGrpSpPr/>
          <p:nvPr/>
        </p:nvGrpSpPr>
        <p:grpSpPr>
          <a:xfrm>
            <a:off x="7293599" y="2303253"/>
            <a:ext cx="1206633" cy="1421419"/>
            <a:chOff x="3968789" y="2256276"/>
            <a:chExt cx="1206424" cy="1421173"/>
          </a:xfrm>
        </p:grpSpPr>
        <p:sp>
          <p:nvSpPr>
            <p:cNvPr id="33" name="TextBox 38"/>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第四节</a:t>
              </a:r>
            </a:p>
          </p:txBody>
        </p:sp>
        <p:sp>
          <p:nvSpPr>
            <p:cNvPr id="34" name="TextBox 58"/>
            <p:cNvSpPr txBox="1"/>
            <p:nvPr/>
          </p:nvSpPr>
          <p:spPr bwMode="auto">
            <a:xfrm>
              <a:off x="4315565" y="3369725"/>
              <a:ext cx="512872"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案例</a:t>
              </a: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05023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05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01</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4173855" y="2223770"/>
            <a:ext cx="2987675" cy="706755"/>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基本概念</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6330" y="916360"/>
            <a:ext cx="8352928" cy="2708434"/>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可视化程序包</a:t>
            </a:r>
            <a:r>
              <a:rPr lang="en-US" altLang="zh-CN" sz="2000" dirty="0" err="1"/>
              <a:t>Matplotlib</a:t>
            </a:r>
            <a:r>
              <a:rPr lang="zh-CN" altLang="en-US" sz="2000" dirty="0"/>
              <a:t>和</a:t>
            </a:r>
            <a:r>
              <a:rPr lang="en-US" altLang="zh-CN" sz="2000" dirty="0" err="1"/>
              <a:t>Seaborn</a:t>
            </a:r>
            <a:r>
              <a:rPr lang="zh-CN" altLang="en-US" sz="2000" dirty="0"/>
              <a:t>是目前</a:t>
            </a:r>
            <a:r>
              <a:rPr lang="en-US" altLang="zh-CN" sz="2000" dirty="0"/>
              <a:t>python</a:t>
            </a:r>
            <a:r>
              <a:rPr lang="zh-CN" altLang="en-US" sz="2000" dirty="0"/>
              <a:t>最著名的绘图程序包，它们广泛应用于</a:t>
            </a:r>
            <a:r>
              <a:rPr lang="en-US" altLang="zh-CN" sz="2000" dirty="0"/>
              <a:t>Python</a:t>
            </a:r>
            <a:r>
              <a:rPr lang="zh-CN" altLang="en-US" sz="2000" dirty="0"/>
              <a:t>金融数据分析与挖掘系统的开发。</a:t>
            </a:r>
            <a:endParaRPr lang="en-US" altLang="zh-CN" sz="2000" dirty="0"/>
          </a:p>
          <a:p>
            <a:pPr marL="342900" indent="-342900">
              <a:spcBef>
                <a:spcPts val="600"/>
              </a:spcBef>
              <a:buSzPct val="75000"/>
              <a:buFont typeface="Wingdings" panose="05000000000000000000" pitchFamily="2" charset="2"/>
              <a:buChar char="l"/>
            </a:pPr>
            <a:r>
              <a:rPr lang="en-US" altLang="zh-CN" sz="2000" dirty="0" err="1"/>
              <a:t>Matplotlib</a:t>
            </a:r>
            <a:r>
              <a:rPr lang="en-US" altLang="zh-CN" sz="2000" dirty="0"/>
              <a:t> </a:t>
            </a:r>
            <a:r>
              <a:rPr lang="zh-CN" altLang="en-US" sz="2000" dirty="0"/>
              <a:t>具有丰富的绘图类型、简单的绘图方式以及完善的接口文档等优点，只需几行代码便可绘制出直方图、条形图、误差图及散点图等常见图表，深受 </a:t>
            </a:r>
            <a:r>
              <a:rPr lang="en-US" altLang="zh-CN" sz="2000" dirty="0"/>
              <a:t>Python </a:t>
            </a:r>
            <a:r>
              <a:rPr lang="zh-CN" altLang="en-US" sz="2000" dirty="0"/>
              <a:t>软件工程师、数据工程师以及科研工作者等各类人士的喜爱。</a:t>
            </a:r>
            <a:endParaRPr lang="en-US" altLang="zh-CN" sz="2000" dirty="0"/>
          </a:p>
          <a:p>
            <a:pPr marL="342900" indent="-342900">
              <a:spcBef>
                <a:spcPts val="600"/>
              </a:spcBef>
              <a:buSzPct val="75000"/>
              <a:buFont typeface="Wingdings" panose="05000000000000000000" pitchFamily="2" charset="2"/>
              <a:buChar char="l"/>
            </a:pPr>
            <a:r>
              <a:rPr lang="en-US" altLang="zh-CN" sz="2000" dirty="0" err="1"/>
              <a:t>Seaborn</a:t>
            </a:r>
            <a:r>
              <a:rPr lang="zh-CN" altLang="en-US" sz="2000" dirty="0"/>
              <a:t>是建立在</a:t>
            </a:r>
            <a:r>
              <a:rPr lang="en-US" altLang="zh-CN" sz="2000" dirty="0" err="1"/>
              <a:t>Matplotlib</a:t>
            </a:r>
            <a:r>
              <a:rPr lang="zh-CN" altLang="en-US" sz="2000" dirty="0"/>
              <a:t>基础之上的具有更高层次</a:t>
            </a:r>
            <a:r>
              <a:rPr lang="en-US" altLang="zh-CN" sz="2000" dirty="0"/>
              <a:t>API</a:t>
            </a:r>
            <a:r>
              <a:rPr lang="zh-CN" altLang="en-US" sz="2000" dirty="0"/>
              <a:t>封装的可视化程序包，它使得</a:t>
            </a:r>
            <a:r>
              <a:rPr lang="en-US" altLang="zh-CN" sz="2000" dirty="0"/>
              <a:t>Python</a:t>
            </a:r>
            <a:r>
              <a:rPr lang="zh-CN" altLang="en-US" sz="2000" dirty="0"/>
              <a:t>绘制图更容易、更便捷、更精细。</a:t>
            </a:r>
            <a:endParaRPr lang="en-US" altLang="zh-CN" sz="2000"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文本框 2"/>
              <p:cNvSpPr txBox="1"/>
              <p:nvPr/>
            </p:nvSpPr>
            <p:spPr>
              <a:xfrm>
                <a:off x="396330" y="916360"/>
                <a:ext cx="8352928" cy="1338828"/>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5-1】</a:t>
                </a:r>
              </a:p>
              <a:p>
                <a:pPr marL="342900" indent="-342900">
                  <a:spcBef>
                    <a:spcPts val="600"/>
                  </a:spcBef>
                  <a:buSzPct val="75000"/>
                  <a:buFont typeface="Wingdings" panose="05000000000000000000" pitchFamily="2" charset="2"/>
                  <a:buChar char="l"/>
                </a:pPr>
                <a:r>
                  <a:rPr lang="zh-CN" altLang="zh-CN" dirty="0"/>
                  <a:t>为更好地学习使用</a:t>
                </a:r>
                <a:r>
                  <a:rPr lang="en-US" altLang="zh-CN" dirty="0" err="1"/>
                  <a:t>Matplotlib</a:t>
                </a:r>
                <a:r>
                  <a:rPr lang="zh-CN" altLang="zh-CN" dirty="0"/>
                  <a:t>和</a:t>
                </a:r>
                <a:r>
                  <a:rPr lang="en-US" altLang="zh-CN" dirty="0" err="1"/>
                  <a:t>Seaborn</a:t>
                </a:r>
                <a:r>
                  <a:rPr lang="zh-CN" altLang="zh-CN" dirty="0"/>
                  <a:t>过程中涉及到的一些基本概念，本节首先引入一个简单的例子：在直角坐标系中绘制一次函数</a:t>
                </a:r>
                <a14:m>
                  <m:oMath xmlns:m="http://schemas.openxmlformats.org/officeDocument/2006/math">
                    <m:r>
                      <a:rPr lang="en-US" altLang="zh-CN" i="1">
                        <a:latin typeface="Cambria Math" panose="02040503050406030204" pitchFamily="18" charset="0"/>
                      </a:rPr>
                      <m:t>𝑦</m:t>
                    </m:r>
                    <m:r>
                      <a:rPr lang="en-US" altLang="zh-CN" i="1">
                        <a:latin typeface="Cambria Math" panose="02040503050406030204" pitchFamily="18" charset="0"/>
                      </a:rPr>
                      <m:t>=2∗</m:t>
                    </m:r>
                    <m:r>
                      <a:rPr lang="en-US" altLang="zh-CN" i="1">
                        <a:latin typeface="Cambria Math" panose="02040503050406030204" pitchFamily="18" charset="0"/>
                      </a:rPr>
                      <m:t>𝑥</m:t>
                    </m:r>
                    <m:r>
                      <a:rPr lang="en-US" altLang="zh-CN" i="1">
                        <a:latin typeface="Cambria Math" panose="02040503050406030204" pitchFamily="18" charset="0"/>
                      </a:rPr>
                      <m:t>+1,</m:t>
                    </m:r>
                    <m:r>
                      <a:rPr lang="en-US" altLang="zh-CN" i="1">
                        <a:latin typeface="Cambria Math" panose="02040503050406030204" pitchFamily="18" charset="0"/>
                      </a:rPr>
                      <m:t>𝑥</m:t>
                    </m:r>
                    <m:r>
                      <a:rPr lang="en-US" altLang="zh-CN" i="1">
                        <a:latin typeface="Cambria Math" panose="02040503050406030204" pitchFamily="18" charset="0"/>
                      </a:rPr>
                      <m:t>∈[100,201)</m:t>
                    </m:r>
                  </m:oMath>
                </a14:m>
                <a:r>
                  <a:rPr lang="zh-CN" altLang="zh-CN" dirty="0"/>
                  <a:t>的图像。</a:t>
                </a:r>
                <a:endParaRPr lang="en-US" altLang="zh-CN" sz="2000" dirty="0"/>
              </a:p>
            </p:txBody>
          </p:sp>
        </mc:Choice>
        <mc:Fallback xmlns="">
          <p:sp>
            <p:nvSpPr>
              <p:cNvPr id="3" name="文本框 2"/>
              <p:cNvSpPr txBox="1">
                <a:spLocks noRot="1" noChangeAspect="1" noMove="1" noResize="1" noEditPoints="1" noAdjustHandles="1" noChangeArrowheads="1" noChangeShapeType="1" noTextEdit="1"/>
              </p:cNvSpPr>
              <p:nvPr/>
            </p:nvSpPr>
            <p:spPr>
              <a:xfrm>
                <a:off x="396330" y="916360"/>
                <a:ext cx="8352928" cy="1338828"/>
              </a:xfrm>
              <a:prstGeom prst="rect">
                <a:avLst/>
              </a:prstGeom>
              <a:blipFill>
                <a:blip r:embed="rId4"/>
                <a:stretch>
                  <a:fillRect l="-219" t="-3636" b="-40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0438478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p:nvPr/>
        </p:nvPicPr>
        <p:blipFill>
          <a:blip r:embed="rId3" cstate="print">
            <a:extLst>
              <a:ext uri="{28A0092B-C50C-407E-A947-70E740481C1C}">
                <a14:useLocalDpi xmlns:a14="http://schemas.microsoft.com/office/drawing/2010/main" val="0"/>
              </a:ext>
            </a:extLst>
          </a:blip>
          <a:stretch>
            <a:fillRect/>
          </a:stretch>
        </p:blipFill>
        <p:spPr>
          <a:xfrm>
            <a:off x="3060626" y="340296"/>
            <a:ext cx="3168352" cy="2400499"/>
          </a:xfrm>
          <a:prstGeom prst="rect">
            <a:avLst/>
          </a:prstGeom>
        </p:spPr>
      </p:pic>
      <p:graphicFrame>
        <p:nvGraphicFramePr>
          <p:cNvPr id="5" name="对象 4">
            <a:extLst>
              <a:ext uri="{FF2B5EF4-FFF2-40B4-BE49-F238E27FC236}">
                <a16:creationId xmlns:a16="http://schemas.microsoft.com/office/drawing/2014/main" id="{237D3B15-D32F-45A5-80DA-3CF0E634DF0A}"/>
              </a:ext>
            </a:extLst>
          </p:cNvPr>
          <p:cNvGraphicFramePr>
            <a:graphicFrameLocks noChangeAspect="1"/>
          </p:cNvGraphicFramePr>
          <p:nvPr>
            <p:extLst>
              <p:ext uri="{D42A27DB-BD31-4B8C-83A1-F6EECF244321}">
                <p14:modId xmlns:p14="http://schemas.microsoft.com/office/powerpoint/2010/main" val="72774866"/>
              </p:ext>
            </p:extLst>
          </p:nvPr>
        </p:nvGraphicFramePr>
        <p:xfrm>
          <a:off x="252314" y="947193"/>
          <a:ext cx="2520280" cy="3024336"/>
        </p:xfrm>
        <a:graphic>
          <a:graphicData uri="http://schemas.openxmlformats.org/presentationml/2006/ole">
            <mc:AlternateContent xmlns:mc="http://schemas.openxmlformats.org/markup-compatibility/2006">
              <mc:Choice xmlns:v="urn:schemas-microsoft-com:vml" Requires="v">
                <p:oleObj r:id="rId4" imgW="4190400" imgH="5028480" progId="">
                  <p:embed/>
                </p:oleObj>
              </mc:Choice>
              <mc:Fallback>
                <p:oleObj r:id="rId4" imgW="4190400" imgH="5028480" progId="">
                  <p:embed/>
                  <p:pic>
                    <p:nvPicPr>
                      <p:cNvPr id="2" name="对象 1"/>
                      <p:cNvPicPr/>
                      <p:nvPr/>
                    </p:nvPicPr>
                    <p:blipFill>
                      <a:blip r:embed="rId5"/>
                      <a:stretch>
                        <a:fillRect/>
                      </a:stretch>
                    </p:blipFill>
                    <p:spPr>
                      <a:xfrm>
                        <a:off x="252314" y="947193"/>
                        <a:ext cx="2520280" cy="3024336"/>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B348C5A7-739C-403F-A9F2-399C1367CABB}"/>
              </a:ext>
            </a:extLst>
          </p:cNvPr>
          <p:cNvGraphicFramePr>
            <a:graphicFrameLocks noChangeAspect="1"/>
          </p:cNvGraphicFramePr>
          <p:nvPr>
            <p:extLst>
              <p:ext uri="{D42A27DB-BD31-4B8C-83A1-F6EECF244321}">
                <p14:modId xmlns:p14="http://schemas.microsoft.com/office/powerpoint/2010/main" val="2627382980"/>
              </p:ext>
            </p:extLst>
          </p:nvPr>
        </p:nvGraphicFramePr>
        <p:xfrm>
          <a:off x="2988618" y="3004592"/>
          <a:ext cx="3379366" cy="1933874"/>
        </p:xfrm>
        <a:graphic>
          <a:graphicData uri="http://schemas.openxmlformats.org/presentationml/2006/ole">
            <mc:AlternateContent xmlns:mc="http://schemas.openxmlformats.org/markup-compatibility/2006">
              <mc:Choice xmlns:v="urn:schemas-microsoft-com:vml" Requires="v">
                <p:oleObj r:id="rId6" imgW="5460120" imgH="3123720" progId="">
                  <p:embed/>
                </p:oleObj>
              </mc:Choice>
              <mc:Fallback>
                <p:oleObj r:id="rId6" imgW="5460120" imgH="3123720" progId="">
                  <p:embed/>
                  <p:pic>
                    <p:nvPicPr>
                      <p:cNvPr id="4" name="对象 3"/>
                      <p:cNvPicPr/>
                      <p:nvPr/>
                    </p:nvPicPr>
                    <p:blipFill>
                      <a:blip r:embed="rId7"/>
                      <a:stretch>
                        <a:fillRect/>
                      </a:stretch>
                    </p:blipFill>
                    <p:spPr>
                      <a:xfrm>
                        <a:off x="2988618" y="3004592"/>
                        <a:ext cx="3379366" cy="1933874"/>
                      </a:xfrm>
                      <a:prstGeom prst="rect">
                        <a:avLst/>
                      </a:prstGeom>
                    </p:spPr>
                  </p:pic>
                </p:oleObj>
              </mc:Fallback>
            </mc:AlternateContent>
          </a:graphicData>
        </a:graphic>
      </p:graphicFrame>
      <p:sp>
        <p:nvSpPr>
          <p:cNvPr id="7" name="文本框 6">
            <a:extLst>
              <a:ext uri="{FF2B5EF4-FFF2-40B4-BE49-F238E27FC236}">
                <a16:creationId xmlns:a16="http://schemas.microsoft.com/office/drawing/2014/main" id="{D3A0A88D-5A3D-4C5D-8586-912EECA7D6B7}"/>
              </a:ext>
            </a:extLst>
          </p:cNvPr>
          <p:cNvSpPr txBox="1"/>
          <p:nvPr/>
        </p:nvSpPr>
        <p:spPr>
          <a:xfrm>
            <a:off x="6512000" y="0"/>
            <a:ext cx="2381274" cy="5093702"/>
          </a:xfrm>
          <a:prstGeom prst="rect">
            <a:avLst/>
          </a:prstGeom>
          <a:noFill/>
        </p:spPr>
        <p:txBody>
          <a:bodyPr wrap="square" rtlCol="0" anchor="t">
            <a:spAutoFit/>
          </a:bodyPr>
          <a:lstStyle/>
          <a:p>
            <a:pPr>
              <a:spcBef>
                <a:spcPts val="600"/>
              </a:spcBef>
              <a:buSzPct val="75000"/>
            </a:pPr>
            <a:r>
              <a:rPr lang="en-US" altLang="zh-CN" sz="1500" dirty="0"/>
              <a:t>1. </a:t>
            </a:r>
            <a:r>
              <a:rPr lang="zh-CN" altLang="en-US" sz="1500" dirty="0"/>
              <a:t>首先引入完成本例图形绘制所需要的包：</a:t>
            </a:r>
            <a:r>
              <a:rPr lang="en-US" altLang="zh-CN" sz="1500" dirty="0" err="1"/>
              <a:t>Matplotlib</a:t>
            </a:r>
            <a:r>
              <a:rPr lang="zh-CN" altLang="en-US" sz="1500" dirty="0"/>
              <a:t>和</a:t>
            </a:r>
            <a:r>
              <a:rPr lang="en-US" altLang="zh-CN" sz="1500" dirty="0" err="1"/>
              <a:t>NumPy</a:t>
            </a:r>
            <a:r>
              <a:rPr lang="zh-CN" altLang="en-US" sz="1500" dirty="0"/>
              <a:t>。第</a:t>
            </a:r>
            <a:r>
              <a:rPr lang="en-US" altLang="zh-CN" sz="1500" dirty="0"/>
              <a:t>6-8</a:t>
            </a:r>
            <a:r>
              <a:rPr lang="zh-CN" altLang="en-US" sz="1500" dirty="0"/>
              <a:t>行的代码用于添加中文显示支持，使得生成的图像能够显示中文标注；</a:t>
            </a:r>
          </a:p>
          <a:p>
            <a:pPr>
              <a:spcBef>
                <a:spcPts val="600"/>
              </a:spcBef>
              <a:buSzPct val="75000"/>
            </a:pPr>
            <a:r>
              <a:rPr lang="en-US" altLang="zh-CN" sz="1500" dirty="0"/>
              <a:t>2. </a:t>
            </a:r>
            <a:r>
              <a:rPr lang="zh-CN" altLang="en-US" sz="1500" dirty="0"/>
              <a:t>通过</a:t>
            </a:r>
            <a:r>
              <a:rPr lang="en-US" altLang="zh-CN" sz="1500" dirty="0" err="1"/>
              <a:t>np.arange</a:t>
            </a:r>
            <a:r>
              <a:rPr lang="en-US" altLang="zh-CN" sz="1500" dirty="0"/>
              <a:t>(100, 201)</a:t>
            </a:r>
            <a:r>
              <a:rPr lang="zh-CN" altLang="en-US" sz="1500" dirty="0"/>
              <a:t>生成一个整数数组</a:t>
            </a:r>
            <a:r>
              <a:rPr lang="en-US" altLang="zh-CN" sz="1500" dirty="0"/>
              <a:t>x</a:t>
            </a:r>
            <a:r>
              <a:rPr lang="zh-CN" altLang="en-US" sz="1500" dirty="0"/>
              <a:t>，它的值是：</a:t>
            </a:r>
            <a:r>
              <a:rPr lang="en-US" altLang="zh-CN" sz="1500" dirty="0"/>
              <a:t>100, 101, 102, … , 200</a:t>
            </a:r>
            <a:r>
              <a:rPr lang="zh-CN" altLang="en-US" sz="1500" dirty="0"/>
              <a:t>。请注意</a:t>
            </a:r>
            <a:r>
              <a:rPr lang="en-US" altLang="zh-CN" sz="1500" dirty="0" err="1"/>
              <a:t>np.arange</a:t>
            </a:r>
            <a:r>
              <a:rPr lang="en-US" altLang="zh-CN" sz="1500" dirty="0"/>
              <a:t>(100, 201)</a:t>
            </a:r>
            <a:r>
              <a:rPr lang="zh-CN" altLang="en-US" sz="1500" dirty="0"/>
              <a:t>中的起止范围；</a:t>
            </a:r>
          </a:p>
          <a:p>
            <a:pPr>
              <a:spcBef>
                <a:spcPts val="600"/>
              </a:spcBef>
              <a:buSzPct val="75000"/>
            </a:pPr>
            <a:r>
              <a:rPr lang="en-US" altLang="zh-CN" sz="1500" dirty="0"/>
              <a:t>3. </a:t>
            </a:r>
            <a:r>
              <a:rPr lang="zh-CN" altLang="en-US" sz="1500" dirty="0"/>
              <a:t>通过赋值语句</a:t>
            </a:r>
            <a:r>
              <a:rPr lang="en-US" altLang="zh-CN" sz="1500" dirty="0"/>
              <a:t>y = x*2+1</a:t>
            </a:r>
            <a:r>
              <a:rPr lang="zh-CN" altLang="en-US" sz="1500" dirty="0"/>
              <a:t>，得到一次函数的</a:t>
            </a:r>
            <a:r>
              <a:rPr lang="en-US" altLang="zh-CN" sz="1500" dirty="0"/>
              <a:t>y</a:t>
            </a:r>
            <a:r>
              <a:rPr lang="zh-CN" altLang="en-US" sz="1500" dirty="0"/>
              <a:t>值；</a:t>
            </a:r>
          </a:p>
          <a:p>
            <a:pPr>
              <a:spcBef>
                <a:spcPts val="600"/>
              </a:spcBef>
              <a:buSzPct val="75000"/>
            </a:pPr>
            <a:r>
              <a:rPr lang="en-US" altLang="zh-CN" sz="1500" dirty="0"/>
              <a:t>4. </a:t>
            </a:r>
            <a:r>
              <a:rPr lang="zh-CN" altLang="en-US" sz="1500" dirty="0"/>
              <a:t>通过</a:t>
            </a:r>
            <a:r>
              <a:rPr lang="en-US" altLang="zh-CN" sz="1500" dirty="0" err="1"/>
              <a:t>plt</a:t>
            </a:r>
            <a:r>
              <a:rPr lang="zh-CN" altLang="en-US" sz="1500" dirty="0"/>
              <a:t>提供的方法和属性绘制图形；</a:t>
            </a:r>
          </a:p>
          <a:p>
            <a:pPr>
              <a:spcBef>
                <a:spcPts val="600"/>
              </a:spcBef>
              <a:buSzPct val="75000"/>
            </a:pPr>
            <a:r>
              <a:rPr lang="en-US" altLang="zh-CN" sz="1500" dirty="0"/>
              <a:t>5. </a:t>
            </a:r>
            <a:r>
              <a:rPr lang="zh-CN" altLang="en-US" sz="1500" dirty="0"/>
              <a:t>通过</a:t>
            </a:r>
            <a:r>
              <a:rPr lang="en-US" altLang="zh-CN" sz="1500" dirty="0"/>
              <a:t>plot</a:t>
            </a:r>
            <a:r>
              <a:rPr lang="zh-CN" altLang="en-US" sz="1500" dirty="0"/>
              <a:t>把</a:t>
            </a:r>
            <a:r>
              <a:rPr lang="en-US" altLang="zh-CN" sz="1500" dirty="0"/>
              <a:t>(</a:t>
            </a:r>
            <a:r>
              <a:rPr lang="en-US" altLang="zh-CN" sz="1500" dirty="0" err="1"/>
              <a:t>x,y</a:t>
            </a:r>
            <a:r>
              <a:rPr lang="en-US" altLang="zh-CN" sz="1500" dirty="0"/>
              <a:t>)</a:t>
            </a:r>
            <a:r>
              <a:rPr lang="zh-CN" altLang="en-US" sz="1500" dirty="0"/>
              <a:t>数据对作为数据点坐标，在二维坐标空间上绘制出来；</a:t>
            </a:r>
          </a:p>
          <a:p>
            <a:pPr>
              <a:spcBef>
                <a:spcPts val="600"/>
              </a:spcBef>
              <a:buSzPct val="75000"/>
            </a:pPr>
            <a:r>
              <a:rPr lang="en-US" altLang="zh-CN" sz="1500" dirty="0"/>
              <a:t>6. </a:t>
            </a:r>
            <a:r>
              <a:rPr lang="zh-CN" altLang="en-US" sz="1500" dirty="0"/>
              <a:t>将该图形保存为</a:t>
            </a:r>
            <a:r>
              <a:rPr lang="en-US" altLang="zh-CN" sz="1500" dirty="0"/>
              <a:t>matplot01.png</a:t>
            </a:r>
            <a:r>
              <a:rPr lang="zh-CN" altLang="en-US" sz="1500" dirty="0"/>
              <a:t>并显示出来。</a:t>
            </a:r>
            <a:endParaRPr lang="en-US" altLang="zh-CN" sz="1500" dirty="0"/>
          </a:p>
        </p:txBody>
      </p:sp>
    </p:spTree>
    <p:extLst>
      <p:ext uri="{BB962C8B-B14F-4D97-AF65-F5344CB8AC3E}">
        <p14:creationId xmlns:p14="http://schemas.microsoft.com/office/powerpoint/2010/main" val="30099029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heme/theme1.xml><?xml version="1.0" encoding="utf-8"?>
<a:theme xmlns:a="http://schemas.openxmlformats.org/drawingml/2006/main" name="《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3122</Words>
  <Application>Microsoft Office PowerPoint</Application>
  <PresentationFormat>自定义</PresentationFormat>
  <Paragraphs>271</Paragraphs>
  <Slides>47</Slides>
  <Notes>37</Notes>
  <HiddenSlides>0</HiddenSlides>
  <MMClips>0</MMClips>
  <ScaleCrop>false</ScaleCrop>
  <HeadingPairs>
    <vt:vector size="8" baseType="variant">
      <vt:variant>
        <vt:lpstr>已用的字体</vt:lpstr>
      </vt:variant>
      <vt:variant>
        <vt:i4>10</vt:i4>
      </vt:variant>
      <vt:variant>
        <vt:lpstr>主题</vt:lpstr>
      </vt:variant>
      <vt:variant>
        <vt:i4>2</vt:i4>
      </vt:variant>
      <vt:variant>
        <vt:lpstr>嵌入 OLE 服务器</vt:lpstr>
      </vt:variant>
      <vt:variant>
        <vt:i4>1</vt:i4>
      </vt:variant>
      <vt:variant>
        <vt:lpstr>幻灯片标题</vt:lpstr>
      </vt:variant>
      <vt:variant>
        <vt:i4>47</vt:i4>
      </vt:variant>
    </vt:vector>
  </HeadingPairs>
  <TitlesOfParts>
    <vt:vector size="60" baseType="lpstr">
      <vt:lpstr>黑体</vt:lpstr>
      <vt:lpstr>华文中宋</vt:lpstr>
      <vt:lpstr>Arial</vt:lpstr>
      <vt:lpstr>Arial Narrow</vt:lpstr>
      <vt:lpstr>Calibri</vt:lpstr>
      <vt:lpstr>Cambria Math</vt:lpstr>
      <vt:lpstr>Impact</vt:lpstr>
      <vt:lpstr>Microsoft Sans Serif</vt:lpstr>
      <vt:lpstr>Times New Roman</vt:lpstr>
      <vt:lpstr>Wingdings</vt:lpstr>
      <vt:lpstr>《电子商务概论（第4版）》-白东蕊</vt:lpstr>
      <vt:lpstr>1_《电子商务概论（第4版）》-白东蕊</vt:lpstr>
      <vt:lpstr>think-cell Slide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简约长投影工作总结汇报述职报告PPT模板</dc:title>
  <dc:creator/>
  <cp:lastModifiedBy/>
  <cp:revision>51</cp:revision>
  <dcterms:created xsi:type="dcterms:W3CDTF">2016-12-03T15:58:00Z</dcterms:created>
  <dcterms:modified xsi:type="dcterms:W3CDTF">2021-01-28T02:17:35Z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2052-10.1.0.7698</vt:lpwstr>
  </property>
</Properties>
</file>

<file path=docProps/thumbnail.jpeg>
</file>